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48" r:id="rId1"/>
  </p:sldMasterIdLst>
  <p:sldIdLst>
    <p:sldId id="256" r:id="rId2"/>
    <p:sldId id="257" r:id="rId3"/>
    <p:sldId id="264" r:id="rId4"/>
    <p:sldId id="258" r:id="rId5"/>
    <p:sldId id="288" r:id="rId6"/>
    <p:sldId id="289" r:id="rId7"/>
    <p:sldId id="290" r:id="rId8"/>
    <p:sldId id="260" r:id="rId9"/>
    <p:sldId id="262" r:id="rId10"/>
    <p:sldId id="292" r:id="rId11"/>
    <p:sldId id="294" r:id="rId12"/>
    <p:sldId id="268" r:id="rId13"/>
    <p:sldId id="269" r:id="rId14"/>
    <p:sldId id="270" r:id="rId15"/>
    <p:sldId id="272"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6" r:id="rId29"/>
    <p:sldId id="284" r:id="rId30"/>
    <p:sldId id="285"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552" y="5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300DFD-8B62-4DEB-B70E-4AD1E3944CED}" type="datetimeFigureOut">
              <a:rPr lang="en-US" smtClean="0"/>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1820157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00DFD-8B62-4DEB-B70E-4AD1E3944CED}" type="datetimeFigureOut">
              <a:rPr lang="en-US" smtClean="0"/>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163518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00DFD-8B62-4DEB-B70E-4AD1E3944CED}" type="datetimeFigureOut">
              <a:rPr lang="en-US" smtClean="0"/>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176180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00DFD-8B62-4DEB-B70E-4AD1E3944CED}" type="datetimeFigureOut">
              <a:rPr lang="en-US" smtClean="0"/>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872717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300DFD-8B62-4DEB-B70E-4AD1E3944CED}" type="datetimeFigureOut">
              <a:rPr lang="en-US" smtClean="0"/>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2048335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300DFD-8B62-4DEB-B70E-4AD1E3944CED}" type="datetimeFigureOut">
              <a:rPr lang="en-US" smtClean="0"/>
              <a:t>3/22/2013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163614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300DFD-8B62-4DEB-B70E-4AD1E3944CED}" type="datetimeFigureOut">
              <a:rPr lang="en-US" smtClean="0"/>
              <a:t>3/22/2013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2769321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300DFD-8B62-4DEB-B70E-4AD1E3944CED}" type="datetimeFigureOut">
              <a:rPr lang="en-US" smtClean="0"/>
              <a:t>3/22/2013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338531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00DFD-8B62-4DEB-B70E-4AD1E3944CED}" type="datetimeFigureOut">
              <a:rPr lang="en-US" smtClean="0"/>
              <a:t>3/22/2013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293112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300DFD-8B62-4DEB-B70E-4AD1E3944CED}" type="datetimeFigureOut">
              <a:rPr lang="en-US" smtClean="0"/>
              <a:t>3/22/2013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3101289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300DFD-8B62-4DEB-B70E-4AD1E3944CED}" type="datetimeFigureOut">
              <a:rPr lang="en-US" smtClean="0"/>
              <a:t>3/22/2013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CF6FF-70E1-44EF-9B91-5E57FD6636AC}" type="slidenum">
              <a:rPr lang="en-US" smtClean="0"/>
              <a:t>‹#›</a:t>
            </a:fld>
            <a:endParaRPr lang="en-US"/>
          </a:p>
        </p:txBody>
      </p:sp>
    </p:spTree>
    <p:extLst>
      <p:ext uri="{BB962C8B-B14F-4D97-AF65-F5344CB8AC3E}">
        <p14:creationId xmlns:p14="http://schemas.microsoft.com/office/powerpoint/2010/main" val="136526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00DFD-8B62-4DEB-B70E-4AD1E3944CED}" type="datetimeFigureOut">
              <a:rPr lang="en-US" smtClean="0"/>
              <a:t>3/22/2013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9CF6FF-70E1-44EF-9B91-5E57FD6636AC}" type="slidenum">
              <a:rPr lang="en-US" smtClean="0"/>
              <a:t>‹#›</a:t>
            </a:fld>
            <a:endParaRPr lang="en-US"/>
          </a:p>
        </p:txBody>
      </p:sp>
    </p:spTree>
    <p:extLst>
      <p:ext uri="{BB962C8B-B14F-4D97-AF65-F5344CB8AC3E}">
        <p14:creationId xmlns:p14="http://schemas.microsoft.com/office/powerpoint/2010/main" val="1124736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981200"/>
            <a:ext cx="7772400" cy="1470025"/>
          </a:xfrm>
        </p:spPr>
        <p:txBody>
          <a:bodyPr>
            <a:normAutofit fontScale="90000"/>
          </a:bodyPr>
          <a:lstStyle/>
          <a:p>
            <a:r>
              <a:rPr lang="en-US" b="1" dirty="0" smtClean="0"/>
              <a:t>Affordable </a:t>
            </a:r>
            <a:r>
              <a:rPr lang="en-US" b="1" dirty="0"/>
              <a:t>Housing Issues and </a:t>
            </a:r>
            <a:r>
              <a:rPr lang="en-US" b="1" dirty="0" smtClean="0"/>
              <a:t>Answers:</a:t>
            </a:r>
            <a:br>
              <a:rPr lang="en-US" b="1" dirty="0" smtClean="0"/>
            </a:br>
            <a:r>
              <a:rPr lang="en-US" b="1" dirty="0" smtClean="0"/>
              <a:t>Case </a:t>
            </a:r>
            <a:r>
              <a:rPr lang="en-US" b="1" dirty="0"/>
              <a:t>of </a:t>
            </a:r>
            <a:r>
              <a:rPr lang="en-US" b="1" dirty="0" smtClean="0"/>
              <a:t>select countries </a:t>
            </a:r>
            <a:r>
              <a:rPr lang="en-US" b="1" dirty="0">
                <a:solidFill>
                  <a:prstClr val="black"/>
                </a:solidFill>
              </a:rPr>
              <a:t>in </a:t>
            </a:r>
            <a:r>
              <a:rPr lang="en-US" b="1" dirty="0" smtClean="0">
                <a:solidFill>
                  <a:prstClr val="black"/>
                </a:solidFill>
              </a:rPr>
              <a:t/>
            </a:r>
            <a:br>
              <a:rPr lang="en-US" b="1" dirty="0" smtClean="0">
                <a:solidFill>
                  <a:prstClr val="black"/>
                </a:solidFill>
              </a:rPr>
            </a:br>
            <a:r>
              <a:rPr lang="en-US" b="1" dirty="0" smtClean="0">
                <a:solidFill>
                  <a:prstClr val="black"/>
                </a:solidFill>
              </a:rPr>
              <a:t>Asia-Pacific </a:t>
            </a:r>
            <a:r>
              <a:rPr lang="en-US" b="1" dirty="0">
                <a:solidFill>
                  <a:prstClr val="black"/>
                </a:solidFill>
              </a:rPr>
              <a:t>Region </a:t>
            </a:r>
            <a:endParaRPr lang="en-US" dirty="0"/>
          </a:p>
        </p:txBody>
      </p:sp>
      <p:sp>
        <p:nvSpPr>
          <p:cNvPr id="3" name="Subtitle 2"/>
          <p:cNvSpPr>
            <a:spLocks noGrp="1"/>
          </p:cNvSpPr>
          <p:nvPr>
            <p:ph type="subTitle" idx="1"/>
          </p:nvPr>
        </p:nvSpPr>
        <p:spPr>
          <a:xfrm>
            <a:off x="1371600" y="3733800"/>
            <a:ext cx="6400800" cy="1752600"/>
          </a:xfrm>
        </p:spPr>
        <p:txBody>
          <a:bodyPr>
            <a:normAutofit fontScale="47500" lnSpcReduction="20000"/>
          </a:bodyPr>
          <a:lstStyle/>
          <a:p>
            <a:endParaRPr lang="en-US" b="1" i="1" dirty="0" smtClean="0"/>
          </a:p>
          <a:p>
            <a:endParaRPr lang="en-US" b="1" i="1" dirty="0" smtClean="0"/>
          </a:p>
          <a:p>
            <a:r>
              <a:rPr lang="en-US" b="1" i="1" dirty="0" smtClean="0"/>
              <a:t>By:  Zaigham M. Rizvi</a:t>
            </a:r>
          </a:p>
          <a:p>
            <a:r>
              <a:rPr lang="en-US" b="1" i="1" dirty="0" smtClean="0"/>
              <a:t>Secretary General</a:t>
            </a:r>
          </a:p>
          <a:p>
            <a:r>
              <a:rPr lang="en-US" b="1" i="1" dirty="0" smtClean="0"/>
              <a:t>Asia-Pacific Union for Housing </a:t>
            </a:r>
            <a:r>
              <a:rPr lang="en-US" b="1" i="1" dirty="0" smtClean="0"/>
              <a:t>Finance</a:t>
            </a:r>
          </a:p>
          <a:p>
            <a:r>
              <a:rPr lang="en-US" b="1" i="1" dirty="0" smtClean="0"/>
              <a:t>Presented at: SBP Seminar on Housing</a:t>
            </a:r>
          </a:p>
          <a:p>
            <a:r>
              <a:rPr lang="en-US" b="1" i="1" dirty="0" smtClean="0"/>
              <a:t>March 25, 2013</a:t>
            </a:r>
            <a:endParaRPr lang="en-US" dirty="0"/>
          </a:p>
        </p:txBody>
      </p:sp>
    </p:spTree>
    <p:extLst>
      <p:ext uri="{BB962C8B-B14F-4D97-AF65-F5344CB8AC3E}">
        <p14:creationId xmlns:p14="http://schemas.microsoft.com/office/powerpoint/2010/main" val="3469700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Affordability - 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3011925"/>
              </p:ext>
            </p:extLst>
          </p:nvPr>
        </p:nvGraphicFramePr>
        <p:xfrm>
          <a:off x="457201" y="1540987"/>
          <a:ext cx="8229598" cy="4629053"/>
        </p:xfrm>
        <a:graphic>
          <a:graphicData uri="http://schemas.openxmlformats.org/drawingml/2006/table">
            <a:tbl>
              <a:tblPr firstRow="1" firstCol="1" bandRow="1">
                <a:tableStyleId>{5C22544A-7EE6-4342-B048-85BDC9FD1C3A}</a:tableStyleId>
              </a:tblPr>
              <a:tblGrid>
                <a:gridCol w="2068085"/>
                <a:gridCol w="1198692"/>
                <a:gridCol w="1238519"/>
                <a:gridCol w="1239491"/>
                <a:gridCol w="1245320"/>
                <a:gridCol w="1239491"/>
              </a:tblGrid>
              <a:tr h="150588">
                <a:tc>
                  <a:txBody>
                    <a:bodyPr/>
                    <a:lstStyle/>
                    <a:p>
                      <a:pPr algn="l">
                        <a:lnSpc>
                          <a:spcPct val="115000"/>
                        </a:lnSpc>
                        <a:spcAft>
                          <a:spcPts val="0"/>
                        </a:spcAft>
                      </a:pPr>
                      <a:r>
                        <a:rPr lang="en-US" sz="800" dirty="0">
                          <a:effectLst/>
                        </a:rPr>
                        <a:t>Particulars</a:t>
                      </a:r>
                      <a:endParaRPr lang="en-GB" sz="8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a:effectLst/>
                        </a:rPr>
                        <a:t>Indonesia</a:t>
                      </a:r>
                      <a:endParaRPr lang="en-GB" sz="80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a:effectLst/>
                        </a:rPr>
                        <a:t>Malaysia</a:t>
                      </a:r>
                      <a:endParaRPr lang="en-GB" sz="80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a:effectLst/>
                        </a:rPr>
                        <a:t>Thailand</a:t>
                      </a:r>
                      <a:endParaRPr lang="en-GB" sz="80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a:effectLst/>
                        </a:rPr>
                        <a:t>Philippines</a:t>
                      </a:r>
                      <a:endParaRPr lang="en-GB" sz="80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a:effectLst/>
                        </a:rPr>
                        <a:t>Mongolia</a:t>
                      </a:r>
                      <a:endParaRPr lang="en-GB" sz="800">
                        <a:effectLst/>
                        <a:latin typeface="Calibri"/>
                        <a:ea typeface="Calibri"/>
                        <a:cs typeface="Times New Roman"/>
                      </a:endParaRPr>
                    </a:p>
                  </a:txBody>
                  <a:tcPr marL="65473" marR="65473" marT="0" marB="0"/>
                </a:tc>
              </a:tr>
              <a:tr h="4149536">
                <a:tc>
                  <a:txBody>
                    <a:bodyPr/>
                    <a:lstStyle/>
                    <a:p>
                      <a:pPr algn="l">
                        <a:lnSpc>
                          <a:spcPct val="115000"/>
                        </a:lnSpc>
                        <a:spcAft>
                          <a:spcPts val="0"/>
                        </a:spcAft>
                      </a:pPr>
                      <a:r>
                        <a:rPr lang="en-US" sz="800" dirty="0">
                          <a:effectLst/>
                        </a:rPr>
                        <a:t>Any definition of affordability</a:t>
                      </a:r>
                      <a:endParaRPr lang="en-GB" sz="8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a:effectLst/>
                        </a:rPr>
                        <a:t>Household income, rather than individual wages or per capita income, is the relevant base for the calculation of housing afford-ability.</a:t>
                      </a:r>
                      <a:endParaRPr lang="en-GB" sz="80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a:effectLst/>
                        </a:rPr>
                        <a:t>Affordable housing level is the ratio of the monthly loan payment on the income, in which is at the rate of 30 percent from the household monthly income. Thus, the definition and concept of the affordable housing is measured by the income and expenditures of a household to pay for the price or rental of a house. The expenses allocated for buying a house is 30 percent of the household monthly income. (Ahmad Ariffian Bujang, 2006).</a:t>
                      </a:r>
                      <a:endParaRPr lang="en-GB" sz="800">
                        <a:effectLst/>
                      </a:endParaRPr>
                    </a:p>
                    <a:p>
                      <a:pPr algn="l">
                        <a:lnSpc>
                          <a:spcPct val="115000"/>
                        </a:lnSpc>
                        <a:spcAft>
                          <a:spcPts val="0"/>
                        </a:spcAft>
                      </a:pPr>
                      <a:r>
                        <a:rPr lang="en-US" sz="800">
                          <a:effectLst/>
                        </a:rPr>
                        <a:t>It is also defined as a house that can be obtained without serious </a:t>
                      </a:r>
                      <a:endParaRPr lang="en-GB" sz="800">
                        <a:effectLst/>
                      </a:endParaRPr>
                    </a:p>
                    <a:p>
                      <a:pPr algn="l">
                        <a:lnSpc>
                          <a:spcPct val="115000"/>
                        </a:lnSpc>
                        <a:spcAft>
                          <a:spcPts val="0"/>
                        </a:spcAft>
                      </a:pPr>
                      <a:r>
                        <a:rPr lang="en-US" sz="800">
                          <a:effectLst/>
                        </a:rPr>
                        <a:t>financing risks which has been set by most countries worldwide as </a:t>
                      </a:r>
                      <a:endParaRPr lang="en-GB" sz="800">
                        <a:effectLst/>
                      </a:endParaRPr>
                    </a:p>
                    <a:p>
                      <a:pPr algn="l">
                        <a:lnSpc>
                          <a:spcPct val="115000"/>
                        </a:lnSpc>
                        <a:spcAft>
                          <a:spcPts val="0"/>
                        </a:spcAft>
                      </a:pPr>
                      <a:r>
                        <a:rPr lang="en-US" sz="800">
                          <a:effectLst/>
                        </a:rPr>
                        <a:t>30 percent income limit. The 30 percent limit is the basis to access the financing for the affordable housing and thus becomes the reference for serious financing risk (Jose, 2002).</a:t>
                      </a:r>
                      <a:endParaRPr lang="en-GB" sz="80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a:effectLst/>
                        </a:rPr>
                        <a:t>If a household earn the amount 25% of which can be paid off for housing, then the housing is said to be affordable for that household. </a:t>
                      </a:r>
                      <a:endParaRPr lang="en-GB" sz="80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a:effectLst/>
                        </a:rPr>
                        <a:t>Housing is considered to be affordable if monthly amortization/ rental is PHP 264.78 (US$ 6.38) in the first decile, PHP 388.71 (US$ 9.36) in second decile and PHP 496.38 (US$ 11.96) in third decile.</a:t>
                      </a:r>
                      <a:endParaRPr lang="en-GB" sz="800">
                        <a:effectLst/>
                        <a:latin typeface="Calibri"/>
                        <a:ea typeface="Calibri"/>
                        <a:cs typeface="Times New Roman"/>
                      </a:endParaRPr>
                    </a:p>
                  </a:txBody>
                  <a:tcPr marL="65473" marR="65473" marT="0" marB="0"/>
                </a:tc>
                <a:tc>
                  <a:txBody>
                    <a:bodyPr/>
                    <a:lstStyle/>
                    <a:p>
                      <a:pPr algn="l">
                        <a:lnSpc>
                          <a:spcPct val="115000"/>
                        </a:lnSpc>
                        <a:spcAft>
                          <a:spcPts val="0"/>
                        </a:spcAft>
                      </a:pPr>
                      <a:r>
                        <a:rPr lang="en-US" sz="800" dirty="0">
                          <a:effectLst/>
                        </a:rPr>
                        <a:t>N.A.</a:t>
                      </a:r>
                      <a:endParaRPr lang="en-GB" sz="800" dirty="0">
                        <a:effectLst/>
                        <a:latin typeface="Calibri"/>
                        <a:ea typeface="Calibri"/>
                        <a:cs typeface="Times New Roman"/>
                      </a:endParaRPr>
                    </a:p>
                  </a:txBody>
                  <a:tcPr marL="65473" marR="65473" marT="0" marB="0"/>
                </a:tc>
              </a:tr>
            </a:tbl>
          </a:graphicData>
        </a:graphic>
      </p:graphicFrame>
      <p:sp>
        <p:nvSpPr>
          <p:cNvPr id="5" name="Rectangle 1"/>
          <p:cNvSpPr>
            <a:spLocks noChangeArrowheads="1"/>
          </p:cNvSpPr>
          <p:nvPr/>
        </p:nvSpPr>
        <p:spPr bwMode="auto">
          <a:xfrm>
            <a:off x="457200" y="1541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GB" smtClean="0">
                <a:solidFill>
                  <a:prstClr val="black"/>
                </a:solidFill>
                <a:latin typeface="Arial" pitchFamily="34" charset="0"/>
                <a:cs typeface="Arial" pitchFamily="34" charset="0"/>
              </a:rPr>
              <a:t/>
            </a:r>
            <a:br>
              <a:rPr lang="en-GB" smtClean="0">
                <a:solidFill>
                  <a:prstClr val="black"/>
                </a:solidFill>
                <a:latin typeface="Arial" pitchFamily="34" charset="0"/>
                <a:cs typeface="Arial" pitchFamily="34" charset="0"/>
              </a:rPr>
            </a:br>
            <a:endParaRPr lang="en-GB" smtClean="0">
              <a:solidFill>
                <a:prstClr val="black"/>
              </a:solidFill>
              <a:latin typeface="Arial" pitchFamily="34" charset="0"/>
              <a:cs typeface="Arial" pitchFamily="34" charset="0"/>
            </a:endParaRPr>
          </a:p>
        </p:txBody>
      </p:sp>
      <p:sp>
        <p:nvSpPr>
          <p:cNvPr id="6" name="Rectangle 2"/>
          <p:cNvSpPr>
            <a:spLocks noChangeArrowheads="1"/>
          </p:cNvSpPr>
          <p:nvPr/>
        </p:nvSpPr>
        <p:spPr bwMode="auto">
          <a:xfrm>
            <a:off x="248478" y="6238875"/>
            <a:ext cx="3017838"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solidFill>
                <a:prstClr val="black"/>
              </a:solidFill>
            </a:endParaRPr>
          </a:p>
        </p:txBody>
      </p:sp>
      <p:sp>
        <p:nvSpPr>
          <p:cNvPr id="7" name="Rectangle 3"/>
          <p:cNvSpPr>
            <a:spLocks noChangeArrowheads="1"/>
          </p:cNvSpPr>
          <p:nvPr/>
        </p:nvSpPr>
        <p:spPr bwMode="auto">
          <a:xfrm>
            <a:off x="228600" y="6248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sz="1000" baseline="30000" dirty="0" smtClean="0">
                <a:solidFill>
                  <a:prstClr val="black"/>
                </a:solidFill>
                <a:ea typeface="Calibri" pitchFamily="34" charset="0"/>
                <a:cs typeface="Times New Roman" pitchFamily="18" charset="0"/>
                <a:hlinkClick r:id=""/>
              </a:rPr>
              <a:t>[</a:t>
            </a:r>
            <a:r>
              <a:rPr lang="en-US" sz="1000" baseline="30000" dirty="0" smtClean="0" bmk="">
                <a:solidFill>
                  <a:prstClr val="black"/>
                </a:solidFill>
                <a:ea typeface="Calibri" pitchFamily="34" charset="0"/>
                <a:cs typeface="Times New Roman" pitchFamily="18" charset="0"/>
                <a:hlinkClick r:id=""/>
              </a:rPr>
              <a:t>1]</a:t>
            </a:r>
            <a:r>
              <a:rPr lang="en-US" sz="1000" dirty="0" smtClean="0" bmk="">
                <a:solidFill>
                  <a:prstClr val="black"/>
                </a:solidFill>
                <a:ea typeface="Calibri" pitchFamily="34" charset="0"/>
                <a:cs typeface="Times New Roman" pitchFamily="18" charset="0"/>
              </a:rPr>
              <a:t> </a:t>
            </a:r>
            <a:r>
              <a:rPr lang="en-US" sz="800" dirty="0" smtClean="0" bmk="">
                <a:solidFill>
                  <a:prstClr val="black"/>
                </a:solidFill>
                <a:ea typeface="Calibri" pitchFamily="34" charset="0"/>
                <a:cs typeface="Times New Roman" pitchFamily="18" charset="0"/>
              </a:rPr>
              <a:t>The Housing Finance Sector in Indonesia, by </a:t>
            </a:r>
            <a:r>
              <a:rPr lang="en-US" sz="800" dirty="0" err="1" smtClean="0" bmk="">
                <a:solidFill>
                  <a:prstClr val="black"/>
                </a:solidFill>
                <a:ea typeface="Calibri" pitchFamily="34" charset="0"/>
                <a:cs typeface="Times New Roman" pitchFamily="18" charset="0"/>
              </a:rPr>
              <a:t>Marja</a:t>
            </a:r>
            <a:r>
              <a:rPr lang="en-US" sz="800" dirty="0" smtClean="0" bmk="">
                <a:solidFill>
                  <a:prstClr val="black"/>
                </a:solidFill>
                <a:ea typeface="Calibri" pitchFamily="34" charset="0"/>
                <a:cs typeface="Times New Roman" pitchFamily="18" charset="0"/>
              </a:rPr>
              <a:t> C. </a:t>
            </a:r>
            <a:r>
              <a:rPr lang="en-US" sz="800" dirty="0" err="1" smtClean="0" bmk="">
                <a:solidFill>
                  <a:prstClr val="black"/>
                </a:solidFill>
                <a:ea typeface="Calibri" pitchFamily="34" charset="0"/>
                <a:cs typeface="Times New Roman" pitchFamily="18" charset="0"/>
              </a:rPr>
              <a:t>Hoek-Smit</a:t>
            </a:r>
            <a:endParaRPr lang="en-GB" sz="800" dirty="0" smtClean="0" bmk="">
              <a:solidFill>
                <a:prstClr val="black"/>
              </a:solidFill>
              <a:latin typeface="Arial" pitchFamily="34" charset="0"/>
              <a:cs typeface="Arial" pitchFamily="34" charset="0"/>
            </a:endParaRPr>
          </a:p>
          <a:p>
            <a:pPr eaLnBrk="0" fontAlgn="base" hangingPunct="0">
              <a:spcBef>
                <a:spcPct val="0"/>
              </a:spcBef>
              <a:spcAft>
                <a:spcPct val="0"/>
              </a:spcAft>
            </a:pPr>
            <a:r>
              <a:rPr lang="en-US" sz="800" baseline="30000" dirty="0" smtClean="0" bmk="">
                <a:solidFill>
                  <a:prstClr val="black"/>
                </a:solidFill>
                <a:ea typeface="Calibri" pitchFamily="34" charset="0"/>
                <a:cs typeface="Times New Roman" pitchFamily="18" charset="0"/>
                <a:hlinkClick r:id=""/>
              </a:rPr>
              <a:t>[2]</a:t>
            </a:r>
            <a:r>
              <a:rPr lang="en-US" sz="800" dirty="0" smtClean="0" bmk="">
                <a:solidFill>
                  <a:prstClr val="black"/>
                </a:solidFill>
                <a:ea typeface="Calibri" pitchFamily="34" charset="0"/>
                <a:cs typeface="Times New Roman" pitchFamily="18" charset="0"/>
              </a:rPr>
              <a:t> Sustaining Housing Market, by University </a:t>
            </a:r>
            <a:r>
              <a:rPr lang="en-US" sz="800" dirty="0" err="1" smtClean="0" bmk="">
                <a:solidFill>
                  <a:prstClr val="black"/>
                </a:solidFill>
                <a:ea typeface="Calibri" pitchFamily="34" charset="0"/>
                <a:cs typeface="Times New Roman" pitchFamily="18" charset="0"/>
              </a:rPr>
              <a:t>Teknoloji</a:t>
            </a:r>
            <a:r>
              <a:rPr lang="en-US" sz="800" dirty="0" smtClean="0" bmk="">
                <a:solidFill>
                  <a:prstClr val="black"/>
                </a:solidFill>
                <a:ea typeface="Calibri" pitchFamily="34" charset="0"/>
                <a:cs typeface="Times New Roman" pitchFamily="18" charset="0"/>
              </a:rPr>
              <a:t> Malaysia (UTM)</a:t>
            </a:r>
            <a:endParaRPr lang="en-GB" sz="800" dirty="0" smtClean="0" bmk="">
              <a:solidFill>
                <a:prstClr val="black"/>
              </a:solidFill>
              <a:latin typeface="Arial" pitchFamily="34" charset="0"/>
              <a:cs typeface="Arial" pitchFamily="34" charset="0"/>
            </a:endParaRPr>
          </a:p>
          <a:p>
            <a:pPr eaLnBrk="0" fontAlgn="base" hangingPunct="0">
              <a:spcBef>
                <a:spcPct val="0"/>
              </a:spcBef>
              <a:spcAft>
                <a:spcPct val="0"/>
              </a:spcAft>
            </a:pPr>
            <a:r>
              <a:rPr lang="en-US" sz="800" baseline="30000" dirty="0" smtClean="0" bmk="">
                <a:solidFill>
                  <a:prstClr val="black"/>
                </a:solidFill>
                <a:ea typeface="Calibri" pitchFamily="34" charset="0"/>
                <a:cs typeface="Times New Roman" pitchFamily="18" charset="0"/>
                <a:hlinkClick r:id=""/>
              </a:rPr>
              <a:t>[3]</a:t>
            </a:r>
            <a:r>
              <a:rPr lang="en-US" sz="800" dirty="0" smtClean="0" bmk="">
                <a:solidFill>
                  <a:prstClr val="black"/>
                </a:solidFill>
                <a:ea typeface="Calibri" pitchFamily="34" charset="0"/>
                <a:cs typeface="Times New Roman" pitchFamily="18" charset="0"/>
              </a:rPr>
              <a:t> Housing Finance Mechanism in Thailand, by UN-HABITAT</a:t>
            </a:r>
            <a:endParaRPr lang="en-GB" sz="800" dirty="0" smtClean="0" bmk="">
              <a:solidFill>
                <a:prstClr val="black"/>
              </a:solidFill>
              <a:latin typeface="Arial" pitchFamily="34" charset="0"/>
              <a:cs typeface="Arial" pitchFamily="34" charset="0"/>
            </a:endParaRPr>
          </a:p>
          <a:p>
            <a:pPr eaLnBrk="0" fontAlgn="base" hangingPunct="0">
              <a:spcBef>
                <a:spcPct val="0"/>
              </a:spcBef>
              <a:spcAft>
                <a:spcPct val="0"/>
              </a:spcAft>
            </a:pPr>
            <a:r>
              <a:rPr lang="en-US" sz="800" baseline="30000" dirty="0" smtClean="0" bmk="">
                <a:solidFill>
                  <a:prstClr val="black"/>
                </a:solidFill>
                <a:ea typeface="Calibri" pitchFamily="34" charset="0"/>
                <a:cs typeface="Times New Roman" pitchFamily="18" charset="0"/>
                <a:hlinkClick r:id=""/>
              </a:rPr>
              <a:t>[4]</a:t>
            </a:r>
            <a:r>
              <a:rPr lang="en-US" sz="800" dirty="0" smtClean="0">
                <a:solidFill>
                  <a:prstClr val="black"/>
                </a:solidFill>
                <a:ea typeface="Calibri" pitchFamily="34" charset="0"/>
                <a:cs typeface="Times New Roman" pitchFamily="18" charset="0"/>
              </a:rPr>
              <a:t> Community Based Housing Finance Initiatives, by UN-Habitat</a:t>
            </a:r>
            <a:endParaRPr lang="en-US"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235794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Affordability - II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7769439"/>
              </p:ext>
            </p:extLst>
          </p:nvPr>
        </p:nvGraphicFramePr>
        <p:xfrm>
          <a:off x="609602" y="1316886"/>
          <a:ext cx="8077198" cy="4924806"/>
        </p:xfrm>
        <a:graphic>
          <a:graphicData uri="http://schemas.openxmlformats.org/drawingml/2006/table">
            <a:tbl>
              <a:tblPr firstRow="1" firstCol="1" bandRow="1">
                <a:tableStyleId>{5C22544A-7EE6-4342-B048-85BDC9FD1C3A}</a:tableStyleId>
              </a:tblPr>
              <a:tblGrid>
                <a:gridCol w="2377486"/>
                <a:gridCol w="1424928"/>
                <a:gridCol w="1424928"/>
                <a:gridCol w="1424928"/>
                <a:gridCol w="1424928"/>
              </a:tblGrid>
              <a:tr h="112160">
                <a:tc>
                  <a:txBody>
                    <a:bodyPr/>
                    <a:lstStyle/>
                    <a:p>
                      <a:pPr algn="l">
                        <a:lnSpc>
                          <a:spcPct val="115000"/>
                        </a:lnSpc>
                        <a:spcAft>
                          <a:spcPts val="0"/>
                        </a:spcAft>
                      </a:pPr>
                      <a:r>
                        <a:rPr lang="en-US" sz="1000" dirty="0">
                          <a:effectLst/>
                        </a:rPr>
                        <a:t>Particulars</a:t>
                      </a:r>
                      <a:endParaRPr lang="en-GB" sz="1000" dirty="0">
                        <a:effectLst/>
                        <a:latin typeface="Calibri"/>
                        <a:ea typeface="Calibri"/>
                        <a:cs typeface="Times New Roman"/>
                      </a:endParaRPr>
                    </a:p>
                  </a:txBody>
                  <a:tcPr marL="48765" marR="48765" marT="0" marB="0"/>
                </a:tc>
                <a:tc>
                  <a:txBody>
                    <a:bodyPr/>
                    <a:lstStyle/>
                    <a:p>
                      <a:pPr algn="l">
                        <a:lnSpc>
                          <a:spcPct val="115000"/>
                        </a:lnSpc>
                        <a:spcAft>
                          <a:spcPts val="0"/>
                        </a:spcAft>
                      </a:pPr>
                      <a:r>
                        <a:rPr lang="en-US" sz="1000">
                          <a:effectLst/>
                        </a:rPr>
                        <a:t>Vietnam</a:t>
                      </a:r>
                      <a:endParaRPr lang="en-GB" sz="1000">
                        <a:effectLst/>
                        <a:latin typeface="Calibri"/>
                        <a:ea typeface="Calibri"/>
                        <a:cs typeface="Times New Roman"/>
                      </a:endParaRPr>
                    </a:p>
                  </a:txBody>
                  <a:tcPr marL="48765" marR="48765" marT="0" marB="0"/>
                </a:tc>
                <a:tc>
                  <a:txBody>
                    <a:bodyPr/>
                    <a:lstStyle/>
                    <a:p>
                      <a:pPr algn="l">
                        <a:lnSpc>
                          <a:spcPct val="115000"/>
                        </a:lnSpc>
                        <a:spcAft>
                          <a:spcPts val="0"/>
                        </a:spcAft>
                      </a:pPr>
                      <a:r>
                        <a:rPr lang="en-US" sz="1000">
                          <a:effectLst/>
                        </a:rPr>
                        <a:t>Hong Kong</a:t>
                      </a:r>
                      <a:endParaRPr lang="en-GB" sz="1000">
                        <a:effectLst/>
                        <a:latin typeface="Calibri"/>
                        <a:ea typeface="Calibri"/>
                        <a:cs typeface="Times New Roman"/>
                      </a:endParaRPr>
                    </a:p>
                  </a:txBody>
                  <a:tcPr marL="48765" marR="48765" marT="0" marB="0"/>
                </a:tc>
                <a:tc>
                  <a:txBody>
                    <a:bodyPr/>
                    <a:lstStyle/>
                    <a:p>
                      <a:pPr algn="l">
                        <a:lnSpc>
                          <a:spcPct val="115000"/>
                        </a:lnSpc>
                        <a:spcAft>
                          <a:spcPts val="0"/>
                        </a:spcAft>
                      </a:pPr>
                      <a:r>
                        <a:rPr lang="en-US" sz="1000">
                          <a:effectLst/>
                        </a:rPr>
                        <a:t>Singapore</a:t>
                      </a:r>
                      <a:endParaRPr lang="en-GB" sz="1000">
                        <a:effectLst/>
                        <a:latin typeface="Calibri"/>
                        <a:ea typeface="Calibri"/>
                        <a:cs typeface="Times New Roman"/>
                      </a:endParaRPr>
                    </a:p>
                  </a:txBody>
                  <a:tcPr marL="48765" marR="48765" marT="0" marB="0"/>
                </a:tc>
                <a:tc>
                  <a:txBody>
                    <a:bodyPr/>
                    <a:lstStyle/>
                    <a:p>
                      <a:pPr algn="l">
                        <a:lnSpc>
                          <a:spcPct val="115000"/>
                        </a:lnSpc>
                        <a:spcAft>
                          <a:spcPts val="0"/>
                        </a:spcAft>
                      </a:pPr>
                      <a:r>
                        <a:rPr lang="en-US" sz="1000">
                          <a:effectLst/>
                        </a:rPr>
                        <a:t>Korea Rep.</a:t>
                      </a:r>
                      <a:endParaRPr lang="en-GB" sz="1000">
                        <a:effectLst/>
                        <a:latin typeface="Calibri"/>
                        <a:ea typeface="Calibri"/>
                        <a:cs typeface="Times New Roman"/>
                      </a:endParaRPr>
                    </a:p>
                  </a:txBody>
                  <a:tcPr marL="48765" marR="48765" marT="0" marB="0"/>
                </a:tc>
              </a:tr>
              <a:tr h="4413802">
                <a:tc>
                  <a:txBody>
                    <a:bodyPr/>
                    <a:lstStyle/>
                    <a:p>
                      <a:pPr algn="l">
                        <a:lnSpc>
                          <a:spcPct val="115000"/>
                        </a:lnSpc>
                        <a:spcAft>
                          <a:spcPts val="0"/>
                        </a:spcAft>
                      </a:pPr>
                      <a:r>
                        <a:rPr lang="en-US" sz="1000" dirty="0">
                          <a:effectLst/>
                        </a:rPr>
                        <a:t>Any definition of affordability</a:t>
                      </a:r>
                      <a:endParaRPr lang="en-GB" sz="1000" dirty="0">
                        <a:effectLst/>
                        <a:latin typeface="Calibri"/>
                        <a:ea typeface="Calibri"/>
                        <a:cs typeface="Times New Roman"/>
                      </a:endParaRPr>
                    </a:p>
                  </a:txBody>
                  <a:tcPr marL="48765" marR="48765" marT="0" marB="0"/>
                </a:tc>
                <a:tc>
                  <a:txBody>
                    <a:bodyPr/>
                    <a:lstStyle/>
                    <a:p>
                      <a:pPr algn="l">
                        <a:lnSpc>
                          <a:spcPct val="115000"/>
                        </a:lnSpc>
                        <a:spcAft>
                          <a:spcPts val="0"/>
                        </a:spcAft>
                      </a:pPr>
                      <a:r>
                        <a:rPr lang="en-US" sz="1000">
                          <a:effectLst/>
                        </a:rPr>
                        <a:t>NA</a:t>
                      </a:r>
                      <a:endParaRPr lang="en-GB" sz="1000">
                        <a:effectLst/>
                        <a:latin typeface="Calibri"/>
                        <a:ea typeface="Calibri"/>
                        <a:cs typeface="Times New Roman"/>
                      </a:endParaRPr>
                    </a:p>
                  </a:txBody>
                  <a:tcPr marL="48765" marR="48765" marT="0" marB="0"/>
                </a:tc>
                <a:tc>
                  <a:txBody>
                    <a:bodyPr/>
                    <a:lstStyle/>
                    <a:p>
                      <a:pPr algn="l">
                        <a:lnSpc>
                          <a:spcPct val="115000"/>
                        </a:lnSpc>
                        <a:spcAft>
                          <a:spcPts val="0"/>
                        </a:spcAft>
                      </a:pPr>
                      <a:r>
                        <a:rPr lang="en-US" sz="1000" dirty="0">
                          <a:effectLst/>
                        </a:rPr>
                        <a:t>Like in the United States and the United Kingdom, Hong Kong uses the median rent-to-income ratio as an affordability yardstick for rent setting.</a:t>
                      </a:r>
                      <a:endParaRPr lang="en-GB" sz="1000" dirty="0">
                        <a:effectLst/>
                        <a:latin typeface="Calibri"/>
                        <a:ea typeface="Calibri"/>
                        <a:cs typeface="Times New Roman"/>
                      </a:endParaRPr>
                    </a:p>
                  </a:txBody>
                  <a:tcPr marL="48765" marR="48765" marT="0" marB="0"/>
                </a:tc>
                <a:tc>
                  <a:txBody>
                    <a:bodyPr/>
                    <a:lstStyle/>
                    <a:p>
                      <a:pPr algn="l">
                        <a:lnSpc>
                          <a:spcPct val="115000"/>
                        </a:lnSpc>
                        <a:spcAft>
                          <a:spcPts val="0"/>
                        </a:spcAft>
                      </a:pPr>
                      <a:r>
                        <a:rPr lang="en-GB" sz="1000">
                          <a:effectLst/>
                        </a:rPr>
                        <a:t>Singapore is often cited as a successful example of affordable housing production in Asia. Some 85 per cent of Singapore’s resident live in public housing. The poorest 20 per cent of households in Singapore have equal access to housing resources, albeit public housing, and many are homeowners</a:t>
                      </a:r>
                      <a:endParaRPr lang="en-GB" sz="1000">
                        <a:effectLst/>
                        <a:latin typeface="Calibri"/>
                        <a:ea typeface="Calibri"/>
                        <a:cs typeface="Times New Roman"/>
                      </a:endParaRPr>
                    </a:p>
                  </a:txBody>
                  <a:tcPr marL="48765" marR="48765" marT="0" marB="0"/>
                </a:tc>
                <a:tc>
                  <a:txBody>
                    <a:bodyPr/>
                    <a:lstStyle/>
                    <a:p>
                      <a:pPr algn="just">
                        <a:lnSpc>
                          <a:spcPct val="115000"/>
                        </a:lnSpc>
                        <a:spcBef>
                          <a:spcPts val="300"/>
                        </a:spcBef>
                        <a:spcAft>
                          <a:spcPts val="300"/>
                        </a:spcAft>
                      </a:pPr>
                      <a:r>
                        <a:rPr lang="en-US" sz="1000" dirty="0">
                          <a:effectLst/>
                        </a:rPr>
                        <a:t>Housing Affordability Index (HAI) is calculated, and the formula of ‘HAI’ estimated is same as those of USA and Australia. The mean price of raw data of the national housing price index of </a:t>
                      </a:r>
                      <a:r>
                        <a:rPr lang="en-US" sz="1000" dirty="0" err="1">
                          <a:effectLst/>
                        </a:rPr>
                        <a:t>Kookmin</a:t>
                      </a:r>
                      <a:r>
                        <a:rPr lang="en-US" sz="1000" dirty="0">
                          <a:effectLst/>
                        </a:rPr>
                        <a:t> Bank is used as the representative price of standard house. The mean income of working class in urban area of Korea is used as a standard income. Mortgage payment is calculated using Interest rate quoted from the weighted average mortgage rate of saving banks published by the BOK. </a:t>
                      </a:r>
                      <a:endParaRPr lang="en-GB" sz="1000" dirty="0">
                        <a:effectLst/>
                      </a:endParaRPr>
                    </a:p>
                    <a:p>
                      <a:pPr algn="l">
                        <a:lnSpc>
                          <a:spcPct val="115000"/>
                        </a:lnSpc>
                        <a:spcAft>
                          <a:spcPts val="0"/>
                        </a:spcAft>
                      </a:pPr>
                      <a:r>
                        <a:rPr lang="en-US" sz="1000" dirty="0">
                          <a:effectLst/>
                        </a:rPr>
                        <a:t>The ‘HAI’ keeps on changing depending on the change in the basic factors of its calculation.</a:t>
                      </a:r>
                      <a:endParaRPr lang="en-GB" sz="1000" dirty="0">
                        <a:effectLst/>
                        <a:latin typeface="Calibri"/>
                        <a:ea typeface="Calibri"/>
                        <a:cs typeface="Times New Roman"/>
                      </a:endParaRPr>
                    </a:p>
                  </a:txBody>
                  <a:tcPr marL="48765" marR="48765" marT="0" marB="0"/>
                </a:tc>
              </a:tr>
            </a:tbl>
          </a:graphicData>
        </a:graphic>
      </p:graphicFrame>
      <p:sp>
        <p:nvSpPr>
          <p:cNvPr id="5" name="Rectangle 1"/>
          <p:cNvSpPr>
            <a:spLocks noChangeArrowheads="1"/>
          </p:cNvSpPr>
          <p:nvPr/>
        </p:nvSpPr>
        <p:spPr bwMode="auto">
          <a:xfrm>
            <a:off x="2940050" y="1317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GB" smtClean="0">
                <a:solidFill>
                  <a:prstClr val="black"/>
                </a:solidFill>
                <a:latin typeface="Arial" pitchFamily="34" charset="0"/>
                <a:cs typeface="Arial" pitchFamily="34" charset="0"/>
              </a:rPr>
              <a:t/>
            </a:r>
            <a:br>
              <a:rPr lang="en-GB" smtClean="0">
                <a:solidFill>
                  <a:prstClr val="black"/>
                </a:solidFill>
                <a:latin typeface="Arial" pitchFamily="34" charset="0"/>
                <a:cs typeface="Arial" pitchFamily="34" charset="0"/>
              </a:rPr>
            </a:br>
            <a:endParaRPr lang="en-GB" smtClean="0">
              <a:solidFill>
                <a:prstClr val="black"/>
              </a:solidFill>
              <a:latin typeface="Arial" pitchFamily="34" charset="0"/>
              <a:cs typeface="Arial" pitchFamily="34" charset="0"/>
            </a:endParaRPr>
          </a:p>
        </p:txBody>
      </p:sp>
      <p:sp>
        <p:nvSpPr>
          <p:cNvPr id="6" name="Rectangle 2"/>
          <p:cNvSpPr>
            <a:spLocks noChangeArrowheads="1"/>
          </p:cNvSpPr>
          <p:nvPr/>
        </p:nvSpPr>
        <p:spPr bwMode="auto">
          <a:xfrm>
            <a:off x="2940050" y="1317625"/>
            <a:ext cx="3017838"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solidFill>
                <a:prstClr val="black"/>
              </a:solidFill>
            </a:endParaRPr>
          </a:p>
        </p:txBody>
      </p:sp>
      <p:sp>
        <p:nvSpPr>
          <p:cNvPr id="7" name="Rectangle 3"/>
          <p:cNvSpPr>
            <a:spLocks noChangeArrowheads="1"/>
          </p:cNvSpPr>
          <p:nvPr/>
        </p:nvSpPr>
        <p:spPr bwMode="auto">
          <a:xfrm>
            <a:off x="609600" y="6201489"/>
            <a:ext cx="77724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000" baseline="30000" dirty="0" smtClean="0">
                <a:solidFill>
                  <a:prstClr val="black"/>
                </a:solidFill>
                <a:ea typeface="Calibri" pitchFamily="34" charset="0"/>
                <a:cs typeface="Times New Roman" pitchFamily="18" charset="0"/>
                <a:hlinkClick r:id=""/>
              </a:rPr>
              <a:t>[</a:t>
            </a:r>
            <a:r>
              <a:rPr lang="en-US" sz="1000" baseline="30000" dirty="0" smtClean="0" bmk="">
                <a:solidFill>
                  <a:prstClr val="black"/>
                </a:solidFill>
                <a:ea typeface="Calibri" pitchFamily="34" charset="0"/>
                <a:cs typeface="Times New Roman" pitchFamily="18" charset="0"/>
                <a:hlinkClick r:id=""/>
              </a:rPr>
              <a:t>1]</a:t>
            </a:r>
            <a:r>
              <a:rPr lang="en-US" sz="1000" dirty="0" smtClean="0">
                <a:solidFill>
                  <a:prstClr val="black"/>
                </a:solidFill>
                <a:ea typeface="Calibri" pitchFamily="34" charset="0"/>
                <a:cs typeface="Times New Roman" pitchFamily="18" charset="0"/>
              </a:rPr>
              <a:t> </a:t>
            </a:r>
            <a:r>
              <a:rPr lang="en-US" sz="800" dirty="0" smtClean="0">
                <a:solidFill>
                  <a:prstClr val="black"/>
                </a:solidFill>
                <a:ea typeface="Calibri" pitchFamily="34" charset="0"/>
                <a:cs typeface="Times New Roman" pitchFamily="18" charset="0"/>
              </a:rPr>
              <a:t>Housing Affordability in South Korea - www.asres2007.umac.mo</a:t>
            </a:r>
            <a:endParaRPr lang="en-US"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1521262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total stocks in 9 countries - I</a:t>
            </a:r>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4117963074"/>
              </p:ext>
            </p:extLst>
          </p:nvPr>
        </p:nvGraphicFramePr>
        <p:xfrm>
          <a:off x="533400" y="1593753"/>
          <a:ext cx="8153401" cy="3887881"/>
        </p:xfrm>
        <a:graphic>
          <a:graphicData uri="http://schemas.openxmlformats.org/drawingml/2006/table">
            <a:tbl>
              <a:tblPr firstRow="1" firstCol="1" bandRow="1">
                <a:tableStyleId>{5C22544A-7EE6-4342-B048-85BDC9FD1C3A}</a:tableStyleId>
              </a:tblPr>
              <a:tblGrid>
                <a:gridCol w="1510758"/>
                <a:gridCol w="1306419"/>
                <a:gridCol w="1419475"/>
                <a:gridCol w="1305583"/>
                <a:gridCol w="1305583"/>
                <a:gridCol w="1305583"/>
              </a:tblGrid>
              <a:tr h="135475">
                <a:tc>
                  <a:txBody>
                    <a:bodyPr/>
                    <a:lstStyle/>
                    <a:p>
                      <a:pPr>
                        <a:lnSpc>
                          <a:spcPts val="1185"/>
                        </a:lnSpc>
                        <a:spcAft>
                          <a:spcPts val="0"/>
                        </a:spcAft>
                      </a:pPr>
                      <a:r>
                        <a:rPr lang="en-US" sz="1100" kern="1200" dirty="0">
                          <a:effectLst/>
                        </a:rPr>
                        <a:t>Particulars</a:t>
                      </a:r>
                      <a:endParaRPr lang="en-GB" sz="1100" dirty="0">
                        <a:effectLst/>
                        <a:latin typeface="Calibri"/>
                        <a:ea typeface="Calibri"/>
                        <a:cs typeface="Times New Roman"/>
                      </a:endParaRPr>
                    </a:p>
                  </a:txBody>
                  <a:tcPr marL="59870" marR="59870" marT="8719" marB="0"/>
                </a:tc>
                <a:tc>
                  <a:txBody>
                    <a:bodyPr/>
                    <a:lstStyle/>
                    <a:p>
                      <a:pPr>
                        <a:lnSpc>
                          <a:spcPts val="1185"/>
                        </a:lnSpc>
                        <a:spcAft>
                          <a:spcPts val="0"/>
                        </a:spcAft>
                      </a:pPr>
                      <a:r>
                        <a:rPr lang="en-US" sz="1100" kern="1200">
                          <a:effectLst/>
                        </a:rPr>
                        <a:t>Indonesia</a:t>
                      </a:r>
                      <a:endParaRPr lang="en-GB" sz="1100">
                        <a:effectLst/>
                        <a:latin typeface="Calibri"/>
                        <a:ea typeface="Calibri"/>
                        <a:cs typeface="Times New Roman"/>
                      </a:endParaRPr>
                    </a:p>
                  </a:txBody>
                  <a:tcPr marL="59870" marR="59870" marT="8719" marB="0"/>
                </a:tc>
                <a:tc>
                  <a:txBody>
                    <a:bodyPr/>
                    <a:lstStyle/>
                    <a:p>
                      <a:pPr>
                        <a:lnSpc>
                          <a:spcPts val="1185"/>
                        </a:lnSpc>
                        <a:spcAft>
                          <a:spcPts val="0"/>
                        </a:spcAft>
                      </a:pPr>
                      <a:r>
                        <a:rPr lang="en-US" sz="1100" kern="1200">
                          <a:effectLst/>
                        </a:rPr>
                        <a:t>Malaysia</a:t>
                      </a:r>
                      <a:endParaRPr lang="en-GB" sz="1100">
                        <a:effectLst/>
                        <a:latin typeface="Calibri"/>
                        <a:ea typeface="Calibri"/>
                        <a:cs typeface="Times New Roman"/>
                      </a:endParaRPr>
                    </a:p>
                  </a:txBody>
                  <a:tcPr marL="59870" marR="59870" marT="8719" marB="0"/>
                </a:tc>
                <a:tc>
                  <a:txBody>
                    <a:bodyPr/>
                    <a:lstStyle/>
                    <a:p>
                      <a:pPr>
                        <a:lnSpc>
                          <a:spcPts val="1185"/>
                        </a:lnSpc>
                        <a:spcAft>
                          <a:spcPts val="0"/>
                        </a:spcAft>
                      </a:pPr>
                      <a:r>
                        <a:rPr lang="en-US" sz="1100" kern="1200">
                          <a:effectLst/>
                        </a:rPr>
                        <a:t>Thailand</a:t>
                      </a:r>
                      <a:endParaRPr lang="en-GB" sz="1100">
                        <a:effectLst/>
                        <a:latin typeface="Calibri"/>
                        <a:ea typeface="Calibri"/>
                        <a:cs typeface="Times New Roman"/>
                      </a:endParaRPr>
                    </a:p>
                  </a:txBody>
                  <a:tcPr marL="59870" marR="59870" marT="8719" marB="0"/>
                </a:tc>
                <a:tc>
                  <a:txBody>
                    <a:bodyPr/>
                    <a:lstStyle/>
                    <a:p>
                      <a:pPr>
                        <a:lnSpc>
                          <a:spcPts val="1185"/>
                        </a:lnSpc>
                        <a:spcAft>
                          <a:spcPts val="0"/>
                        </a:spcAft>
                      </a:pPr>
                      <a:r>
                        <a:rPr lang="en-US" sz="1100" kern="1200">
                          <a:effectLst/>
                        </a:rPr>
                        <a:t>Philippines</a:t>
                      </a:r>
                      <a:endParaRPr lang="en-GB" sz="1100">
                        <a:effectLst/>
                        <a:latin typeface="Calibri"/>
                        <a:ea typeface="Calibri"/>
                        <a:cs typeface="Times New Roman"/>
                      </a:endParaRPr>
                    </a:p>
                  </a:txBody>
                  <a:tcPr marL="59870" marR="59870" marT="8719" marB="0"/>
                </a:tc>
                <a:tc>
                  <a:txBody>
                    <a:bodyPr/>
                    <a:lstStyle/>
                    <a:p>
                      <a:pPr>
                        <a:lnSpc>
                          <a:spcPts val="1185"/>
                        </a:lnSpc>
                        <a:spcAft>
                          <a:spcPts val="0"/>
                        </a:spcAft>
                      </a:pPr>
                      <a:r>
                        <a:rPr lang="en-US" sz="1100" kern="1200">
                          <a:effectLst/>
                        </a:rPr>
                        <a:t>Mongolia</a:t>
                      </a:r>
                      <a:endParaRPr lang="en-GB" sz="1100">
                        <a:effectLst/>
                        <a:latin typeface="Calibri"/>
                        <a:ea typeface="Calibri"/>
                        <a:cs typeface="Times New Roman"/>
                      </a:endParaRPr>
                    </a:p>
                  </a:txBody>
                  <a:tcPr marL="59870" marR="59870" marT="8719" marB="0"/>
                </a:tc>
              </a:tr>
              <a:tr h="304100">
                <a:tc>
                  <a:txBody>
                    <a:bodyPr/>
                    <a:lstStyle/>
                    <a:p>
                      <a:pPr>
                        <a:lnSpc>
                          <a:spcPct val="115000"/>
                        </a:lnSpc>
                        <a:spcAft>
                          <a:spcPts val="1000"/>
                        </a:spcAft>
                      </a:pPr>
                      <a:r>
                        <a:rPr lang="en-US" sz="1100">
                          <a:effectLst/>
                        </a:rPr>
                        <a:t>Current total stock</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54 million</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302,224 (2002-2003)</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20.6 million </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NA</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 NA</a:t>
                      </a:r>
                      <a:endParaRPr lang="en-GB" sz="1100">
                        <a:effectLst/>
                        <a:latin typeface="Calibri"/>
                        <a:ea typeface="Calibri"/>
                        <a:cs typeface="Times New Roman"/>
                      </a:endParaRPr>
                    </a:p>
                  </a:txBody>
                  <a:tcPr marL="59870" marR="59870" marT="8719" marB="0"/>
                </a:tc>
              </a:tr>
              <a:tr h="155716">
                <a:tc>
                  <a:txBody>
                    <a:bodyPr/>
                    <a:lstStyle/>
                    <a:p>
                      <a:pPr>
                        <a:lnSpc>
                          <a:spcPct val="115000"/>
                        </a:lnSpc>
                        <a:spcAft>
                          <a:spcPts val="1000"/>
                        </a:spcAft>
                      </a:pPr>
                      <a:r>
                        <a:rPr lang="en-US" sz="1100">
                          <a:effectLst/>
                        </a:rPr>
                        <a:t>Urban stock	</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24 million</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NA</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  6.9 million</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NA</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 NA</a:t>
                      </a:r>
                      <a:endParaRPr lang="en-GB" sz="1100">
                        <a:effectLst/>
                        <a:latin typeface="Calibri"/>
                        <a:ea typeface="Calibri"/>
                        <a:cs typeface="Times New Roman"/>
                      </a:endParaRPr>
                    </a:p>
                  </a:txBody>
                  <a:tcPr marL="59870" marR="59870" marT="8719" marB="0"/>
                </a:tc>
              </a:tr>
              <a:tr h="3221157">
                <a:tc>
                  <a:txBody>
                    <a:bodyPr/>
                    <a:lstStyle/>
                    <a:p>
                      <a:pPr>
                        <a:lnSpc>
                          <a:spcPct val="115000"/>
                        </a:lnSpc>
                        <a:spcAft>
                          <a:spcPts val="1000"/>
                        </a:spcAft>
                      </a:pPr>
                      <a:r>
                        <a:rPr lang="en-US" sz="1100">
                          <a:effectLst/>
                        </a:rPr>
                        <a:t>Comments</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Indonesia’s urban housing backlog is estimated at 1.6 million units, ever increasing due to rapid urbanization.</a:t>
                      </a:r>
                      <a:endParaRPr lang="en-GB" sz="1100">
                        <a:effectLst/>
                      </a:endParaRPr>
                    </a:p>
                    <a:p>
                      <a:pPr>
                        <a:lnSpc>
                          <a:spcPct val="115000"/>
                        </a:lnSpc>
                        <a:spcAft>
                          <a:spcPts val="1000"/>
                        </a:spcAft>
                      </a:pPr>
                      <a:r>
                        <a:rPr lang="en-US" sz="1100">
                          <a:effectLst/>
                        </a:rPr>
                        <a:t>17 mn families live in Slums. LT Development Plan (2005-2025) aims at “Cities without Slums”. Another 14 mn families live in Sub-Standard housing</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Housing Foundation for Hard Core Poor and private sector excel targets for LIH supply</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dirty="0">
                          <a:effectLst/>
                        </a:rPr>
                        <a:t> </a:t>
                      </a:r>
                      <a:endParaRPr lang="en-GB" sz="1100" dirty="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a:effectLst/>
                        </a:rPr>
                        <a:t>Housing Shortage estimate at One million units. Plus a very large number is sub-standard housing, and slums. Metro-Manila has a very large slums dwellers.</a:t>
                      </a:r>
                      <a:endParaRPr lang="en-GB" sz="1100">
                        <a:effectLst/>
                        <a:latin typeface="Calibri"/>
                        <a:ea typeface="Calibri"/>
                        <a:cs typeface="Times New Roman"/>
                      </a:endParaRPr>
                    </a:p>
                  </a:txBody>
                  <a:tcPr marL="59870" marR="59870" marT="8719" marB="0"/>
                </a:tc>
                <a:tc>
                  <a:txBody>
                    <a:bodyPr/>
                    <a:lstStyle/>
                    <a:p>
                      <a:pPr>
                        <a:lnSpc>
                          <a:spcPct val="115000"/>
                        </a:lnSpc>
                        <a:spcAft>
                          <a:spcPts val="1000"/>
                        </a:spcAft>
                      </a:pPr>
                      <a:r>
                        <a:rPr lang="en-US" sz="1100" dirty="0">
                          <a:effectLst/>
                        </a:rPr>
                        <a:t>Nearly half of the population lives in traditional </a:t>
                      </a:r>
                      <a:r>
                        <a:rPr lang="en-US" sz="1100" dirty="0" err="1">
                          <a:effectLst/>
                        </a:rPr>
                        <a:t>Gers</a:t>
                      </a:r>
                      <a:r>
                        <a:rPr lang="en-US" sz="1100" dirty="0">
                          <a:effectLst/>
                        </a:rPr>
                        <a:t>, and long term plans would need their rehabilitation program.</a:t>
                      </a:r>
                      <a:endParaRPr lang="en-GB" sz="1100" dirty="0">
                        <a:effectLst/>
                        <a:latin typeface="Calibri"/>
                        <a:ea typeface="Calibri"/>
                        <a:cs typeface="Times New Roman"/>
                      </a:endParaRPr>
                    </a:p>
                  </a:txBody>
                  <a:tcPr marL="59870" marR="59870" marT="8719" marB="0"/>
                </a:tc>
              </a:tr>
            </a:tbl>
          </a:graphicData>
        </a:graphic>
      </p:graphicFrame>
    </p:spTree>
    <p:extLst>
      <p:ext uri="{BB962C8B-B14F-4D97-AF65-F5344CB8AC3E}">
        <p14:creationId xmlns:p14="http://schemas.microsoft.com/office/powerpoint/2010/main" val="3374373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total stocks in 9 countries - </a:t>
            </a:r>
            <a:r>
              <a:rPr lang="en-US" dirty="0" smtClean="0"/>
              <a:t>II</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187955"/>
              </p:ext>
            </p:extLst>
          </p:nvPr>
        </p:nvGraphicFramePr>
        <p:xfrm>
          <a:off x="533400" y="2057400"/>
          <a:ext cx="8077202" cy="3200401"/>
        </p:xfrm>
        <a:graphic>
          <a:graphicData uri="http://schemas.openxmlformats.org/drawingml/2006/table">
            <a:tbl>
              <a:tblPr firstRow="1" firstCol="1" bandRow="1">
                <a:tableStyleId>{5C22544A-7EE6-4342-B048-85BDC9FD1C3A}</a:tableStyleId>
              </a:tblPr>
              <a:tblGrid>
                <a:gridCol w="2377486"/>
                <a:gridCol w="1424929"/>
                <a:gridCol w="1424929"/>
                <a:gridCol w="1424929"/>
                <a:gridCol w="1424929"/>
              </a:tblGrid>
              <a:tr h="872596">
                <a:tc>
                  <a:txBody>
                    <a:bodyPr/>
                    <a:lstStyle/>
                    <a:p>
                      <a:pPr algn="l">
                        <a:lnSpc>
                          <a:spcPct val="115000"/>
                        </a:lnSpc>
                        <a:spcAft>
                          <a:spcPts val="0"/>
                        </a:spcAft>
                      </a:pPr>
                      <a:r>
                        <a:rPr lang="en-US" sz="2000" dirty="0">
                          <a:effectLst/>
                          <a:latin typeface="Times New Roman" pitchFamily="18" charset="0"/>
                          <a:cs typeface="Times New Roman" pitchFamily="18" charset="0"/>
                        </a:rPr>
                        <a:t>Particulars</a:t>
                      </a:r>
                      <a:endParaRPr lang="en-GB" sz="2000" dirty="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Vietnam</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Hong Kong</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Singapore</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Korea Rep.</a:t>
                      </a:r>
                      <a:endParaRPr lang="en-GB" sz="2000">
                        <a:effectLst/>
                        <a:latin typeface="Times New Roman" pitchFamily="18" charset="0"/>
                        <a:ea typeface="Calibri"/>
                        <a:cs typeface="Times New Roman" pitchFamily="18" charset="0"/>
                      </a:endParaRPr>
                    </a:p>
                  </a:txBody>
                  <a:tcPr marL="68580" marR="68580" marT="0" marB="0"/>
                </a:tc>
              </a:tr>
              <a:tr h="775935">
                <a:tc>
                  <a:txBody>
                    <a:bodyPr/>
                    <a:lstStyle/>
                    <a:p>
                      <a:pPr algn="l">
                        <a:lnSpc>
                          <a:spcPct val="115000"/>
                        </a:lnSpc>
                        <a:spcAft>
                          <a:spcPts val="0"/>
                        </a:spcAft>
                      </a:pPr>
                      <a:r>
                        <a:rPr lang="en-US" sz="2000">
                          <a:effectLst/>
                          <a:latin typeface="Times New Roman" pitchFamily="18" charset="0"/>
                          <a:cs typeface="Times New Roman" pitchFamily="18" charset="0"/>
                        </a:rPr>
                        <a:t>Current total stock</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NA</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2,483,700 flats</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NA</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12,491,000</a:t>
                      </a:r>
                      <a:endParaRPr lang="en-GB" sz="2000">
                        <a:effectLst/>
                        <a:latin typeface="Times New Roman" pitchFamily="18" charset="0"/>
                        <a:ea typeface="Calibri"/>
                        <a:cs typeface="Times New Roman" pitchFamily="18" charset="0"/>
                      </a:endParaRPr>
                    </a:p>
                  </a:txBody>
                  <a:tcPr marL="68580" marR="68580" marT="0" marB="0"/>
                </a:tc>
              </a:tr>
              <a:tr h="775935">
                <a:tc>
                  <a:txBody>
                    <a:bodyPr/>
                    <a:lstStyle/>
                    <a:p>
                      <a:pPr algn="l">
                        <a:lnSpc>
                          <a:spcPct val="115000"/>
                        </a:lnSpc>
                        <a:spcAft>
                          <a:spcPts val="0"/>
                        </a:spcAft>
                        <a:tabLst>
                          <a:tab pos="740410" algn="l"/>
                        </a:tabLst>
                      </a:pPr>
                      <a:r>
                        <a:rPr lang="en-US" sz="2000">
                          <a:effectLst/>
                          <a:latin typeface="Times New Roman" pitchFamily="18" charset="0"/>
                          <a:cs typeface="Times New Roman" pitchFamily="18" charset="0"/>
                        </a:rPr>
                        <a:t>Urban stock	</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NA</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NA</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NA</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a:effectLst/>
                          <a:latin typeface="Times New Roman" pitchFamily="18" charset="0"/>
                          <a:cs typeface="Times New Roman" pitchFamily="18" charset="0"/>
                        </a:rPr>
                        <a:t>NA</a:t>
                      </a:r>
                      <a:endParaRPr lang="en-GB" sz="2000">
                        <a:effectLst/>
                        <a:latin typeface="Times New Roman" pitchFamily="18" charset="0"/>
                        <a:ea typeface="Calibri"/>
                        <a:cs typeface="Times New Roman" pitchFamily="18" charset="0"/>
                      </a:endParaRPr>
                    </a:p>
                  </a:txBody>
                  <a:tcPr marL="68580" marR="68580" marT="0" marB="0"/>
                </a:tc>
              </a:tr>
              <a:tr h="775935">
                <a:tc>
                  <a:txBody>
                    <a:bodyPr/>
                    <a:lstStyle/>
                    <a:p>
                      <a:pPr algn="l">
                        <a:lnSpc>
                          <a:spcPct val="115000"/>
                        </a:lnSpc>
                        <a:spcAft>
                          <a:spcPts val="0"/>
                        </a:spcAft>
                        <a:tabLst>
                          <a:tab pos="740410" algn="l"/>
                        </a:tabLst>
                      </a:pPr>
                      <a:r>
                        <a:rPr lang="en-US" sz="2000">
                          <a:effectLst/>
                          <a:latin typeface="Times New Roman" pitchFamily="18" charset="0"/>
                          <a:cs typeface="Times New Roman" pitchFamily="18" charset="0"/>
                        </a:rPr>
                        <a:t>Comments</a:t>
                      </a:r>
                      <a:endParaRPr lang="en-GB" sz="200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dirty="0">
                          <a:effectLst/>
                          <a:latin typeface="Times New Roman" pitchFamily="18" charset="0"/>
                          <a:cs typeface="Times New Roman" pitchFamily="18" charset="0"/>
                        </a:rPr>
                        <a:t> </a:t>
                      </a:r>
                      <a:r>
                        <a:rPr lang="en-US" sz="2000" dirty="0" smtClean="0">
                          <a:effectLst/>
                          <a:latin typeface="Times New Roman" pitchFamily="18" charset="0"/>
                          <a:cs typeface="Times New Roman" pitchFamily="18" charset="0"/>
                        </a:rPr>
                        <a:t>NA</a:t>
                      </a:r>
                      <a:endParaRPr lang="en-GB" sz="2000" dirty="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dirty="0" smtClean="0">
                          <a:effectLst/>
                          <a:latin typeface="Times New Roman" pitchFamily="18" charset="0"/>
                          <a:cs typeface="Times New Roman" pitchFamily="18" charset="0"/>
                        </a:rPr>
                        <a:t>NA</a:t>
                      </a:r>
                      <a:endParaRPr lang="en-GB" sz="2000" dirty="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dirty="0" smtClean="0">
                          <a:effectLst/>
                          <a:latin typeface="Times New Roman" pitchFamily="18" charset="0"/>
                          <a:cs typeface="Times New Roman" pitchFamily="18" charset="0"/>
                        </a:rPr>
                        <a:t>NA</a:t>
                      </a:r>
                      <a:endParaRPr lang="en-GB" sz="2000" dirty="0">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US" sz="2000" dirty="0" smtClean="0">
                          <a:effectLst/>
                          <a:latin typeface="Times New Roman" pitchFamily="18" charset="0"/>
                          <a:cs typeface="Times New Roman" pitchFamily="18" charset="0"/>
                        </a:rPr>
                        <a:t>NA</a:t>
                      </a:r>
                      <a:endParaRPr lang="en-GB" sz="2000" dirty="0">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756859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INDONESIA -I</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9761184"/>
              </p:ext>
            </p:extLst>
          </p:nvPr>
        </p:nvGraphicFramePr>
        <p:xfrm>
          <a:off x="838200" y="1676400"/>
          <a:ext cx="2971800" cy="1981200"/>
        </p:xfrm>
        <a:graphic>
          <a:graphicData uri="http://schemas.openxmlformats.org/drawingml/2006/table">
            <a:tbl>
              <a:tblPr firstRow="1" firstCol="1" bandRow="1">
                <a:tableStyleId>{5C22544A-7EE6-4342-B048-85BDC9FD1C3A}</a:tableStyleId>
              </a:tblPr>
              <a:tblGrid>
                <a:gridCol w="2971800"/>
              </a:tblGrid>
              <a:tr h="660400">
                <a:tc>
                  <a:txBody>
                    <a:bodyPr/>
                    <a:lstStyle/>
                    <a:p>
                      <a:pPr algn="l">
                        <a:lnSpc>
                          <a:spcPct val="115000"/>
                        </a:lnSpc>
                        <a:spcAft>
                          <a:spcPts val="0"/>
                        </a:spcAft>
                      </a:pPr>
                      <a:r>
                        <a:rPr lang="en-US" sz="2400" dirty="0">
                          <a:effectLst/>
                          <a:latin typeface="Times New Roman" pitchFamily="18" charset="0"/>
                          <a:cs typeface="Times New Roman" pitchFamily="18" charset="0"/>
                        </a:rPr>
                        <a:t>Population</a:t>
                      </a:r>
                      <a:endParaRPr lang="en-GB" sz="2400" dirty="0">
                        <a:effectLst/>
                        <a:latin typeface="Times New Roman" pitchFamily="18" charset="0"/>
                        <a:ea typeface="Calibri"/>
                        <a:cs typeface="Times New Roman" pitchFamily="18" charset="0"/>
                      </a:endParaRPr>
                    </a:p>
                  </a:txBody>
                  <a:tcPr marL="65473" marR="65473" marT="0" marB="0"/>
                </a:tc>
              </a:tr>
              <a:tr h="660400">
                <a:tc>
                  <a:txBody>
                    <a:bodyPr/>
                    <a:lstStyle/>
                    <a:p>
                      <a:pPr algn="l">
                        <a:lnSpc>
                          <a:spcPct val="115000"/>
                        </a:lnSpc>
                        <a:spcAft>
                          <a:spcPts val="0"/>
                        </a:spcAft>
                      </a:pPr>
                      <a:r>
                        <a:rPr lang="en-US" sz="2400" dirty="0">
                          <a:effectLst/>
                          <a:latin typeface="Times New Roman" pitchFamily="18" charset="0"/>
                          <a:cs typeface="Times New Roman" pitchFamily="18" charset="0"/>
                        </a:rPr>
                        <a:t>Population Density</a:t>
                      </a:r>
                      <a:endParaRPr lang="en-GB" sz="2400" dirty="0">
                        <a:effectLst/>
                        <a:latin typeface="Times New Roman" pitchFamily="18" charset="0"/>
                        <a:ea typeface="Calibri"/>
                        <a:cs typeface="Times New Roman" pitchFamily="18" charset="0"/>
                      </a:endParaRPr>
                    </a:p>
                  </a:txBody>
                  <a:tcPr marL="65473" marR="65473" marT="0" marB="0"/>
                </a:tc>
              </a:tr>
              <a:tr h="660400">
                <a:tc>
                  <a:txBody>
                    <a:bodyPr/>
                    <a:lstStyle/>
                    <a:p>
                      <a:pPr algn="l">
                        <a:lnSpc>
                          <a:spcPct val="115000"/>
                        </a:lnSpc>
                        <a:spcAft>
                          <a:spcPts val="0"/>
                        </a:spcAft>
                      </a:pPr>
                      <a:r>
                        <a:rPr lang="en-US" sz="2400" dirty="0">
                          <a:effectLst/>
                          <a:latin typeface="Times New Roman" pitchFamily="18" charset="0"/>
                          <a:cs typeface="Times New Roman" pitchFamily="18" charset="0"/>
                        </a:rPr>
                        <a:t>Per Capita Income</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97457014"/>
              </p:ext>
            </p:extLst>
          </p:nvPr>
        </p:nvGraphicFramePr>
        <p:xfrm>
          <a:off x="3810000" y="1676400"/>
          <a:ext cx="4267200" cy="1981200"/>
        </p:xfrm>
        <a:graphic>
          <a:graphicData uri="http://schemas.openxmlformats.org/drawingml/2006/table">
            <a:tbl>
              <a:tblPr firstRow="1" firstCol="1" bandRow="1">
                <a:tableStyleId>{5C22544A-7EE6-4342-B048-85BDC9FD1C3A}</a:tableStyleId>
              </a:tblPr>
              <a:tblGrid>
                <a:gridCol w="4267200"/>
              </a:tblGrid>
              <a:tr h="660400">
                <a:tc>
                  <a:txBody>
                    <a:bodyPr/>
                    <a:lstStyle/>
                    <a:p>
                      <a:pPr algn="l">
                        <a:lnSpc>
                          <a:spcPct val="115000"/>
                        </a:lnSpc>
                        <a:spcAft>
                          <a:spcPts val="0"/>
                        </a:spcAft>
                      </a:pPr>
                      <a:r>
                        <a:rPr lang="en-US" sz="2400" dirty="0">
                          <a:effectLst/>
                          <a:latin typeface="Times New Roman" pitchFamily="18" charset="0"/>
                          <a:cs typeface="Times New Roman" pitchFamily="18" charset="0"/>
                        </a:rPr>
                        <a:t>248,216,193</a:t>
                      </a:r>
                      <a:endParaRPr lang="en-GB" sz="2400" dirty="0">
                        <a:effectLst/>
                        <a:latin typeface="Times New Roman" pitchFamily="18" charset="0"/>
                        <a:ea typeface="Calibri"/>
                        <a:cs typeface="Times New Roman" pitchFamily="18" charset="0"/>
                      </a:endParaRPr>
                    </a:p>
                  </a:txBody>
                  <a:tcPr marL="65473" marR="65473" marT="0" marB="0"/>
                </a:tc>
              </a:tr>
              <a:tr h="660400">
                <a:tc>
                  <a:txBody>
                    <a:bodyPr/>
                    <a:lstStyle/>
                    <a:p>
                      <a:pPr algn="l">
                        <a:lnSpc>
                          <a:spcPct val="115000"/>
                        </a:lnSpc>
                        <a:spcAft>
                          <a:spcPts val="0"/>
                        </a:spcAft>
                      </a:pPr>
                      <a:r>
                        <a:rPr lang="en-US" sz="2400">
                          <a:effectLst/>
                          <a:latin typeface="Times New Roman" pitchFamily="18" charset="0"/>
                          <a:cs typeface="Times New Roman" pitchFamily="18" charset="0"/>
                        </a:rPr>
                        <a:t>132.41 persons per sq.km</a:t>
                      </a:r>
                      <a:endParaRPr lang="en-GB" sz="2400">
                        <a:effectLst/>
                        <a:latin typeface="Times New Roman" pitchFamily="18" charset="0"/>
                        <a:ea typeface="Calibri"/>
                        <a:cs typeface="Times New Roman" pitchFamily="18" charset="0"/>
                      </a:endParaRPr>
                    </a:p>
                  </a:txBody>
                  <a:tcPr marL="65473" marR="65473" marT="0" marB="0"/>
                </a:tc>
              </a:tr>
              <a:tr h="660400">
                <a:tc>
                  <a:txBody>
                    <a:bodyPr/>
                    <a:lstStyle/>
                    <a:p>
                      <a:pPr algn="l">
                        <a:lnSpc>
                          <a:spcPct val="115000"/>
                        </a:lnSpc>
                        <a:spcAft>
                          <a:spcPts val="0"/>
                        </a:spcAft>
                      </a:pPr>
                      <a:r>
                        <a:rPr lang="en-US" sz="2400" dirty="0">
                          <a:effectLst/>
                          <a:latin typeface="Times New Roman" pitchFamily="18" charset="0"/>
                          <a:cs typeface="Times New Roman" pitchFamily="18" charset="0"/>
                        </a:rPr>
                        <a:t>US $3,509</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sp>
        <p:nvSpPr>
          <p:cNvPr id="5" name="TextBox 4"/>
          <p:cNvSpPr txBox="1"/>
          <p:nvPr/>
        </p:nvSpPr>
        <p:spPr>
          <a:xfrm>
            <a:off x="838200" y="3810000"/>
            <a:ext cx="7239000" cy="2585323"/>
          </a:xfrm>
          <a:prstGeom prst="rect">
            <a:avLst/>
          </a:prstGeom>
          <a:noFill/>
        </p:spPr>
        <p:txBody>
          <a:bodyPr wrap="square" rtlCol="0">
            <a:spAutoFit/>
          </a:bodyPr>
          <a:lstStyle/>
          <a:p>
            <a:r>
              <a:rPr lang="en-US" b="1" dirty="0" smtClean="0"/>
              <a:t>AFFORDABILITY:</a:t>
            </a:r>
          </a:p>
          <a:p>
            <a:r>
              <a:rPr lang="en-US" dirty="0" smtClean="0"/>
              <a:t>In </a:t>
            </a:r>
            <a:r>
              <a:rPr lang="en-US" dirty="0"/>
              <a:t>Indonesia, affordability is calculated not by individual wage earner, but by the total income of a household. Interestingly, household consumption/income figures showed far less volatility during the crisis period than individual wage incomes and overall GDP. Households coped by having household members move to informal employment and by extending female labor force participation. As a result, the decline in household incomes was about half the size of the decline in individual earnings. </a:t>
            </a:r>
            <a:endParaRPr lang="en-GB" dirty="0"/>
          </a:p>
        </p:txBody>
      </p:sp>
    </p:spTree>
    <p:extLst>
      <p:ext uri="{BB962C8B-B14F-4D97-AF65-F5344CB8AC3E}">
        <p14:creationId xmlns:p14="http://schemas.microsoft.com/office/powerpoint/2010/main" val="3873589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INDONESIA -II</a:t>
            </a:r>
            <a:endParaRPr lang="en-GB" b="1" dirty="0"/>
          </a:p>
        </p:txBody>
      </p:sp>
      <p:sp>
        <p:nvSpPr>
          <p:cNvPr id="3" name="Content Placeholder 2"/>
          <p:cNvSpPr>
            <a:spLocks noGrp="1"/>
          </p:cNvSpPr>
          <p:nvPr>
            <p:ph idx="1"/>
          </p:nvPr>
        </p:nvSpPr>
        <p:spPr/>
        <p:txBody>
          <a:bodyPr>
            <a:noAutofit/>
          </a:bodyPr>
          <a:lstStyle/>
          <a:p>
            <a:pPr marL="0" indent="0">
              <a:buNone/>
            </a:pPr>
            <a:r>
              <a:rPr lang="en-US" sz="1400" dirty="0" smtClean="0"/>
              <a:t>SPECIFIC HOUSING INITIATIVES:</a:t>
            </a:r>
          </a:p>
          <a:p>
            <a:r>
              <a:rPr lang="en-US" sz="1400" b="1" i="1" dirty="0"/>
              <a:t>National Movement for One Million Houses</a:t>
            </a:r>
            <a:r>
              <a:rPr lang="en-US" sz="1400" dirty="0"/>
              <a:t>: The program’s objective is to provide affordable housing and improving quality of living environment. This program was initiated by Government in 2003 to accelerate housing supply, specifically for low-income and poor households. The movement focuses on improving coordination amongst stakeholders in housing development. This involves programs for improving access to land, housing finance system, institution building and capacity building within the sector.</a:t>
            </a:r>
            <a:endParaRPr lang="en-GB" sz="1400" dirty="0"/>
          </a:p>
          <a:p>
            <a:pPr marL="0" indent="0">
              <a:buNone/>
            </a:pPr>
            <a:r>
              <a:rPr lang="en-US" sz="1400" dirty="0"/>
              <a:t> </a:t>
            </a:r>
            <a:endParaRPr lang="en-GB" sz="1400" dirty="0"/>
          </a:p>
          <a:p>
            <a:r>
              <a:rPr lang="en-US" sz="1400" b="1" i="1" dirty="0"/>
              <a:t>Subsidized Home Mortgage (KPR): It is a </a:t>
            </a:r>
            <a:r>
              <a:rPr lang="en-US" sz="1400" dirty="0"/>
              <a:t>housing assistance program for low income communities. The program was initiated in 1976. Initially, the scheme was known as subsidized home mortgage “KPR”. Under KPR the subsidized mortgages were distributed only through conventional banking institutions. To broaden the distribution of credit for low income households and to the faith based clients, the Ministry of Housing launched Sharia based </a:t>
            </a:r>
            <a:r>
              <a:rPr lang="en-US" sz="1400" b="1" i="1" dirty="0"/>
              <a:t>Subsidized KPR Sharia (KPRS)</a:t>
            </a:r>
            <a:r>
              <a:rPr lang="en-US" sz="1400" dirty="0"/>
              <a:t> schemes in 2005, to spread the scope of availability of credit to a wide spectrum of the society under Islamic principles.</a:t>
            </a:r>
            <a:endParaRPr lang="en-GB" sz="1400" dirty="0"/>
          </a:p>
          <a:p>
            <a:pPr marL="0" indent="0">
              <a:buNone/>
            </a:pPr>
            <a:endParaRPr lang="en-GB" sz="1400" dirty="0"/>
          </a:p>
          <a:p>
            <a:r>
              <a:rPr lang="en-US" sz="1400" dirty="0"/>
              <a:t>For non-bankable households, the Ministry of Housing also provided the opportunity for non-banking institutions and Sharia-based cooperatives to participate in channeling housing subsidies for new construction/home improvement through the KPRS (new construction/home improvement of self-help housing loan) and </a:t>
            </a:r>
            <a:r>
              <a:rPr lang="en-US" sz="1400" b="1" i="1" dirty="0"/>
              <a:t>Micro KPRS Sharia Subsidized program.</a:t>
            </a:r>
            <a:r>
              <a:rPr lang="en-US" sz="1400" dirty="0"/>
              <a:t> The Subsidized Home Mortgage Program facilitates low-income community to increase their purchasing power to acquire a house from developers. The</a:t>
            </a:r>
            <a:endParaRPr lang="en-GB" sz="1400" dirty="0"/>
          </a:p>
          <a:p>
            <a:r>
              <a:rPr lang="en-US" sz="1400" b="1" i="1" dirty="0"/>
              <a:t>Subsidized Self-Help Home Mortgage Program</a:t>
            </a:r>
            <a:r>
              <a:rPr lang="en-US" sz="1400" dirty="0"/>
              <a:t> provides low income community opportunities to build or renovate their houses on self-help basis with relatively big amount of loan and for relatively long tenor. </a:t>
            </a:r>
            <a:endParaRPr lang="en-GB" sz="1400" dirty="0"/>
          </a:p>
        </p:txBody>
      </p:sp>
    </p:spTree>
    <p:extLst>
      <p:ext uri="{BB962C8B-B14F-4D97-AF65-F5344CB8AC3E}">
        <p14:creationId xmlns:p14="http://schemas.microsoft.com/office/powerpoint/2010/main" val="907001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MALAYSIA -I</a:t>
            </a:r>
            <a:endParaRPr lang="en-GB"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19907500"/>
              </p:ext>
            </p:extLst>
          </p:nvPr>
        </p:nvGraphicFramePr>
        <p:xfrm>
          <a:off x="838200" y="1600200"/>
          <a:ext cx="2971800" cy="1676400"/>
        </p:xfrm>
        <a:graphic>
          <a:graphicData uri="http://schemas.openxmlformats.org/drawingml/2006/table">
            <a:tbl>
              <a:tblPr firstRow="1" firstCol="1" bandRow="1">
                <a:tableStyleId>{5C22544A-7EE6-4342-B048-85BDC9FD1C3A}</a:tableStyleId>
              </a:tblPr>
              <a:tblGrid>
                <a:gridCol w="2971800"/>
              </a:tblGrid>
              <a:tr h="558800">
                <a:tc>
                  <a:txBody>
                    <a:bodyPr/>
                    <a:lstStyle/>
                    <a:p>
                      <a:pPr algn="l">
                        <a:lnSpc>
                          <a:spcPct val="115000"/>
                        </a:lnSpc>
                        <a:spcAft>
                          <a:spcPts val="0"/>
                        </a:spcAft>
                      </a:pPr>
                      <a:r>
                        <a:rPr lang="en-US" sz="2400" dirty="0">
                          <a:effectLst/>
                          <a:latin typeface="Times New Roman" pitchFamily="18" charset="0"/>
                          <a:cs typeface="Times New Roman" pitchFamily="18" charset="0"/>
                        </a:rPr>
                        <a:t>Population</a:t>
                      </a:r>
                      <a:endParaRPr lang="en-GB" sz="2400" dirty="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dirty="0">
                          <a:effectLst/>
                          <a:latin typeface="Times New Roman" pitchFamily="18" charset="0"/>
                          <a:cs typeface="Times New Roman" pitchFamily="18" charset="0"/>
                        </a:rPr>
                        <a:t>Population Density</a:t>
                      </a:r>
                      <a:endParaRPr lang="en-GB" sz="2400" dirty="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dirty="0">
                          <a:effectLst/>
                          <a:latin typeface="Times New Roman" pitchFamily="18" charset="0"/>
                          <a:cs typeface="Times New Roman" pitchFamily="18" charset="0"/>
                        </a:rPr>
                        <a:t>Per Capita Income</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659222888"/>
              </p:ext>
            </p:extLst>
          </p:nvPr>
        </p:nvGraphicFramePr>
        <p:xfrm>
          <a:off x="3810000" y="1600200"/>
          <a:ext cx="4495800" cy="1676400"/>
        </p:xfrm>
        <a:graphic>
          <a:graphicData uri="http://schemas.openxmlformats.org/drawingml/2006/table">
            <a:tbl>
              <a:tblPr firstRow="1" firstCol="1" bandRow="1">
                <a:tableStyleId>{5C22544A-7EE6-4342-B048-85BDC9FD1C3A}</a:tableStyleId>
              </a:tblPr>
              <a:tblGrid>
                <a:gridCol w="4495800"/>
              </a:tblGrid>
              <a:tr h="558800">
                <a:tc>
                  <a:txBody>
                    <a:bodyPr/>
                    <a:lstStyle/>
                    <a:p>
                      <a:pPr algn="l">
                        <a:lnSpc>
                          <a:spcPct val="115000"/>
                        </a:lnSpc>
                        <a:spcAft>
                          <a:spcPts val="0"/>
                        </a:spcAft>
                      </a:pPr>
                      <a:r>
                        <a:rPr lang="en-US" sz="2400" dirty="0">
                          <a:effectLst/>
                          <a:latin typeface="Times New Roman" pitchFamily="18" charset="0"/>
                          <a:cs typeface="Times New Roman" pitchFamily="18" charset="0"/>
                        </a:rPr>
                        <a:t>29,179,952</a:t>
                      </a:r>
                      <a:endParaRPr lang="en-GB" sz="2400" dirty="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dirty="0">
                          <a:effectLst/>
                          <a:latin typeface="Times New Roman" pitchFamily="18" charset="0"/>
                          <a:cs typeface="Times New Roman" pitchFamily="18" charset="0"/>
                        </a:rPr>
                        <a:t>86.44 persons per sq. km</a:t>
                      </a:r>
                      <a:endParaRPr lang="en-GB" sz="2400" dirty="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dirty="0">
                          <a:effectLst/>
                          <a:latin typeface="Times New Roman" pitchFamily="18" charset="0"/>
                          <a:cs typeface="Times New Roman" pitchFamily="18" charset="0"/>
                        </a:rPr>
                        <a:t>US $ 9,700</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sp>
        <p:nvSpPr>
          <p:cNvPr id="3" name="TextBox 2"/>
          <p:cNvSpPr txBox="1"/>
          <p:nvPr/>
        </p:nvSpPr>
        <p:spPr>
          <a:xfrm>
            <a:off x="838200" y="3581400"/>
            <a:ext cx="7467600" cy="2308324"/>
          </a:xfrm>
          <a:prstGeom prst="rect">
            <a:avLst/>
          </a:prstGeom>
          <a:noFill/>
        </p:spPr>
        <p:txBody>
          <a:bodyPr wrap="square" rtlCol="0">
            <a:spAutoFit/>
          </a:bodyPr>
          <a:lstStyle/>
          <a:p>
            <a:r>
              <a:rPr lang="en-US" b="1" dirty="0" smtClean="0"/>
              <a:t>AFFORDABILITY:</a:t>
            </a:r>
          </a:p>
          <a:p>
            <a:r>
              <a:rPr lang="en-US" dirty="0" smtClean="0"/>
              <a:t>Affordable </a:t>
            </a:r>
            <a:r>
              <a:rPr lang="en-US" dirty="0"/>
              <a:t>housing level is the ratio of the monthly loan payment on the income, in which is at the rate of 30 percent from the household monthly income. Thus, the definition and concept of the affordable housing is measured by the income and expenditures of a household to pay for the price or rental of a house. The expenses allocated for buying a house is 30 percent of the household monthly income being equal to equated mortgage installments-EMIs. </a:t>
            </a:r>
            <a:endParaRPr lang="en-GB" dirty="0"/>
          </a:p>
        </p:txBody>
      </p:sp>
    </p:spTree>
    <p:extLst>
      <p:ext uri="{BB962C8B-B14F-4D97-AF65-F5344CB8AC3E}">
        <p14:creationId xmlns:p14="http://schemas.microsoft.com/office/powerpoint/2010/main" val="2880560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MALAYSIA-II</a:t>
            </a:r>
            <a:endParaRPr lang="en-GB" b="1" dirty="0"/>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pPr marL="0" indent="0">
              <a:spcAft>
                <a:spcPts val="1200"/>
              </a:spcAft>
              <a:buNone/>
            </a:pPr>
            <a:r>
              <a:rPr lang="en-US" dirty="0" smtClean="0"/>
              <a:t>SPECIFIC HOUSING INITIATIVES:</a:t>
            </a:r>
          </a:p>
          <a:p>
            <a:pPr>
              <a:buFont typeface="Wingdings" pitchFamily="2" charset="2"/>
              <a:buChar char="§"/>
            </a:pPr>
            <a:r>
              <a:rPr lang="en-US" dirty="0"/>
              <a:t>Several funds have been allocated to eradicate poverty. “</a:t>
            </a:r>
            <a:r>
              <a:rPr lang="en-US" dirty="0" err="1"/>
              <a:t>Amanah</a:t>
            </a:r>
            <a:r>
              <a:rPr lang="en-US" dirty="0"/>
              <a:t> </a:t>
            </a:r>
            <a:r>
              <a:rPr lang="en-US" dirty="0" err="1"/>
              <a:t>Saham</a:t>
            </a:r>
            <a:r>
              <a:rPr lang="en-US" dirty="0"/>
              <a:t> </a:t>
            </a:r>
            <a:r>
              <a:rPr lang="en-US" dirty="0" err="1"/>
              <a:t>Bhumiputera</a:t>
            </a:r>
            <a:r>
              <a:rPr lang="en-US" dirty="0"/>
              <a:t>” loan scheme was launched to fund the hardcore poor (ASB-PPRT) scheme. </a:t>
            </a:r>
            <a:endParaRPr lang="en-US" dirty="0" smtClean="0"/>
          </a:p>
          <a:p>
            <a:pPr>
              <a:buFont typeface="Wingdings" pitchFamily="2" charset="2"/>
              <a:buChar char="§"/>
            </a:pPr>
            <a:r>
              <a:rPr lang="en-US" dirty="0" smtClean="0"/>
              <a:t>A </a:t>
            </a:r>
            <a:r>
              <a:rPr lang="en-US" dirty="0"/>
              <a:t>revolving fund for low cost Housing (TPPKR) was launched to increase the number of affordable houses for low-income earners, to solve the critical problem of low cost housing in the major towns, to promote house ownership for the low - income earners and to upgrade the living standards of low - income earners. </a:t>
            </a:r>
            <a:endParaRPr lang="en-US" dirty="0" smtClean="0"/>
          </a:p>
          <a:p>
            <a:pPr>
              <a:buFont typeface="Wingdings" pitchFamily="2" charset="2"/>
              <a:buChar char="§"/>
            </a:pPr>
            <a:r>
              <a:rPr lang="en-US" dirty="0" smtClean="0"/>
              <a:t>Housing </a:t>
            </a:r>
            <a:r>
              <a:rPr lang="en-US" dirty="0"/>
              <a:t>Foundation for the Hard Core Poor (YPUT) was established under the Trustees Act (Incorporation) 1952 in August 1994. The objective of the fund is to build low cost houses for the hard - core poor.</a:t>
            </a:r>
            <a:endParaRPr lang="en-GB" dirty="0"/>
          </a:p>
          <a:p>
            <a:pPr>
              <a:buFont typeface="Wingdings" pitchFamily="2" charset="2"/>
              <a:buChar char="§"/>
            </a:pPr>
            <a:r>
              <a:rPr lang="en-US" dirty="0" smtClean="0"/>
              <a:t>During </a:t>
            </a:r>
            <a:r>
              <a:rPr lang="en-US" dirty="0"/>
              <a:t>the period 1996- 2000, 800,000 units of houses were planned for construction to meet housing needs, whereas a total of 859,480 units were completed, excelling the target by 107.4 per cent. </a:t>
            </a:r>
            <a:endParaRPr lang="en-US" dirty="0" smtClean="0"/>
          </a:p>
          <a:p>
            <a:pPr>
              <a:buFont typeface="Wingdings" pitchFamily="2" charset="2"/>
              <a:buChar char="§"/>
            </a:pPr>
            <a:r>
              <a:rPr lang="en-US" dirty="0" smtClean="0"/>
              <a:t>The </a:t>
            </a:r>
            <a:r>
              <a:rPr lang="en-US" dirty="0"/>
              <a:t>private sector, which targeted to build 570,000 units, has completed 737, 856 units or 129.4 per cent of the target. Distribution wise, 95.3 per cent of houses as targeted in the low-cost category were completed, compared with 291.8 per cent in the medium-and high-cost category. In an effort to increase the quality of </a:t>
            </a:r>
            <a:r>
              <a:rPr lang="en-US" dirty="0" smtClean="0"/>
              <a:t>low-cost </a:t>
            </a:r>
            <a:r>
              <a:rPr lang="en-US" dirty="0"/>
              <a:t>houses, new designs with a floor area of 60 square meters incorporating three bedrooms as well as washing and drying areas, especially in high-rise buildings, were introduced. </a:t>
            </a:r>
            <a:endParaRPr lang="en-US" dirty="0" smtClean="0"/>
          </a:p>
          <a:p>
            <a:pPr>
              <a:buFont typeface="Wingdings" pitchFamily="2" charset="2"/>
              <a:buChar char="§"/>
            </a:pPr>
            <a:r>
              <a:rPr lang="en-US" dirty="0" smtClean="0"/>
              <a:t>Greater </a:t>
            </a:r>
            <a:r>
              <a:rPr lang="en-US" dirty="0"/>
              <a:t>emphasis was also given to R&amp;D in the housing sector, especially with regard to production of cheaper and more efficient building materials, better construction techniques and life-costing estimation of multi -</a:t>
            </a:r>
            <a:r>
              <a:rPr lang="en-US" dirty="0" err="1"/>
              <a:t>storey</a:t>
            </a:r>
            <a:r>
              <a:rPr lang="en-US" dirty="0"/>
              <a:t> housing.</a:t>
            </a:r>
            <a:r>
              <a:rPr lang="en-US" baseline="30000" dirty="0"/>
              <a:t> </a:t>
            </a:r>
            <a:endParaRPr lang="en-GB" dirty="0"/>
          </a:p>
        </p:txBody>
      </p:sp>
    </p:spTree>
    <p:extLst>
      <p:ext uri="{BB962C8B-B14F-4D97-AF65-F5344CB8AC3E}">
        <p14:creationId xmlns:p14="http://schemas.microsoft.com/office/powerpoint/2010/main" val="907001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THAILAND -I</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0458502"/>
              </p:ext>
            </p:extLst>
          </p:nvPr>
        </p:nvGraphicFramePr>
        <p:xfrm>
          <a:off x="838200" y="1752600"/>
          <a:ext cx="2859157" cy="1828800"/>
        </p:xfrm>
        <a:graphic>
          <a:graphicData uri="http://schemas.openxmlformats.org/drawingml/2006/table">
            <a:tbl>
              <a:tblPr firstRow="1" firstCol="1" bandRow="1">
                <a:tableStyleId>{5C22544A-7EE6-4342-B048-85BDC9FD1C3A}</a:tableStyleId>
              </a:tblPr>
              <a:tblGrid>
                <a:gridCol w="2859157"/>
              </a:tblGrid>
              <a:tr h="609600">
                <a:tc>
                  <a:txBody>
                    <a:bodyPr/>
                    <a:lstStyle/>
                    <a:p>
                      <a:pPr algn="l">
                        <a:lnSpc>
                          <a:spcPct val="115000"/>
                        </a:lnSpc>
                        <a:spcAft>
                          <a:spcPts val="0"/>
                        </a:spcAft>
                      </a:pPr>
                      <a:r>
                        <a:rPr lang="en-US" sz="2400" dirty="0">
                          <a:effectLst/>
                          <a:latin typeface="Times New Roman" pitchFamily="18" charset="0"/>
                          <a:cs typeface="Times New Roman" pitchFamily="18" charset="0"/>
                        </a:rPr>
                        <a:t>Population</a:t>
                      </a:r>
                      <a:endParaRPr lang="en-GB" sz="2400" dirty="0">
                        <a:effectLst/>
                        <a:latin typeface="Times New Roman" pitchFamily="18" charset="0"/>
                        <a:ea typeface="Calibri"/>
                        <a:cs typeface="Times New Roman" pitchFamily="18" charset="0"/>
                      </a:endParaRPr>
                    </a:p>
                  </a:txBody>
                  <a:tcPr marL="65473" marR="65473" marT="0" marB="0"/>
                </a:tc>
              </a:tr>
              <a:tr h="609600">
                <a:tc>
                  <a:txBody>
                    <a:bodyPr/>
                    <a:lstStyle/>
                    <a:p>
                      <a:pPr algn="l">
                        <a:lnSpc>
                          <a:spcPct val="115000"/>
                        </a:lnSpc>
                        <a:spcAft>
                          <a:spcPts val="0"/>
                        </a:spcAft>
                      </a:pPr>
                      <a:r>
                        <a:rPr lang="en-US" sz="2400" dirty="0">
                          <a:effectLst/>
                          <a:latin typeface="Times New Roman" pitchFamily="18" charset="0"/>
                          <a:cs typeface="Times New Roman" pitchFamily="18" charset="0"/>
                        </a:rPr>
                        <a:t>Population Density</a:t>
                      </a:r>
                      <a:endParaRPr lang="en-GB" sz="2400" dirty="0">
                        <a:effectLst/>
                        <a:latin typeface="Times New Roman" pitchFamily="18" charset="0"/>
                        <a:ea typeface="Calibri"/>
                        <a:cs typeface="Times New Roman" pitchFamily="18" charset="0"/>
                      </a:endParaRPr>
                    </a:p>
                  </a:txBody>
                  <a:tcPr marL="65473" marR="65473" marT="0" marB="0"/>
                </a:tc>
              </a:tr>
              <a:tr h="609600">
                <a:tc>
                  <a:txBody>
                    <a:bodyPr/>
                    <a:lstStyle/>
                    <a:p>
                      <a:pPr algn="l">
                        <a:lnSpc>
                          <a:spcPct val="115000"/>
                        </a:lnSpc>
                        <a:spcAft>
                          <a:spcPts val="0"/>
                        </a:spcAft>
                      </a:pPr>
                      <a:r>
                        <a:rPr lang="en-US" sz="2400" dirty="0">
                          <a:effectLst/>
                          <a:latin typeface="Times New Roman" pitchFamily="18" charset="0"/>
                          <a:cs typeface="Times New Roman" pitchFamily="18" charset="0"/>
                        </a:rPr>
                        <a:t>Per Capita Income</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35789533"/>
              </p:ext>
            </p:extLst>
          </p:nvPr>
        </p:nvGraphicFramePr>
        <p:xfrm>
          <a:off x="3657600" y="1752600"/>
          <a:ext cx="4648200" cy="1828800"/>
        </p:xfrm>
        <a:graphic>
          <a:graphicData uri="http://schemas.openxmlformats.org/drawingml/2006/table">
            <a:tbl>
              <a:tblPr firstRow="1" firstCol="1" bandRow="1">
                <a:tableStyleId>{5C22544A-7EE6-4342-B048-85BDC9FD1C3A}</a:tableStyleId>
              </a:tblPr>
              <a:tblGrid>
                <a:gridCol w="4648200"/>
              </a:tblGrid>
              <a:tr h="609600">
                <a:tc>
                  <a:txBody>
                    <a:bodyPr/>
                    <a:lstStyle/>
                    <a:p>
                      <a:pPr algn="l">
                        <a:lnSpc>
                          <a:spcPct val="115000"/>
                        </a:lnSpc>
                        <a:spcAft>
                          <a:spcPts val="0"/>
                        </a:spcAft>
                      </a:pPr>
                      <a:r>
                        <a:rPr lang="en-US" sz="2400" dirty="0">
                          <a:effectLst/>
                          <a:latin typeface="Times New Roman" pitchFamily="18" charset="0"/>
                          <a:cs typeface="Times New Roman" pitchFamily="18" charset="0"/>
                        </a:rPr>
                        <a:t>67,091,089</a:t>
                      </a:r>
                      <a:endParaRPr lang="en-GB" sz="2400" dirty="0">
                        <a:effectLst/>
                        <a:latin typeface="Times New Roman" pitchFamily="18" charset="0"/>
                        <a:ea typeface="Calibri"/>
                        <a:cs typeface="Times New Roman" pitchFamily="18" charset="0"/>
                      </a:endParaRPr>
                    </a:p>
                  </a:txBody>
                  <a:tcPr marL="65473" marR="65473" marT="0" marB="0"/>
                </a:tc>
              </a:tr>
              <a:tr h="609600">
                <a:tc>
                  <a:txBody>
                    <a:bodyPr/>
                    <a:lstStyle/>
                    <a:p>
                      <a:pPr algn="l">
                        <a:lnSpc>
                          <a:spcPct val="115000"/>
                        </a:lnSpc>
                        <a:spcAft>
                          <a:spcPts val="0"/>
                        </a:spcAft>
                      </a:pPr>
                      <a:r>
                        <a:rPr lang="en-US" sz="2400" dirty="0">
                          <a:effectLst/>
                          <a:latin typeface="Times New Roman" pitchFamily="18" charset="0"/>
                          <a:cs typeface="Times New Roman" pitchFamily="18" charset="0"/>
                        </a:rPr>
                        <a:t>132.7 people per sq.km</a:t>
                      </a:r>
                      <a:endParaRPr lang="en-GB" sz="2400" dirty="0">
                        <a:effectLst/>
                        <a:latin typeface="Times New Roman" pitchFamily="18" charset="0"/>
                        <a:ea typeface="Calibri"/>
                        <a:cs typeface="Times New Roman" pitchFamily="18" charset="0"/>
                      </a:endParaRPr>
                    </a:p>
                  </a:txBody>
                  <a:tcPr marL="65473" marR="65473" marT="0" marB="0"/>
                </a:tc>
              </a:tr>
              <a:tr h="609600">
                <a:tc>
                  <a:txBody>
                    <a:bodyPr/>
                    <a:lstStyle/>
                    <a:p>
                      <a:pPr algn="l">
                        <a:lnSpc>
                          <a:spcPct val="115000"/>
                        </a:lnSpc>
                        <a:spcAft>
                          <a:spcPts val="0"/>
                        </a:spcAft>
                      </a:pPr>
                      <a:r>
                        <a:rPr lang="en-US" sz="2400" dirty="0">
                          <a:effectLst/>
                          <a:latin typeface="Times New Roman" pitchFamily="18" charset="0"/>
                          <a:cs typeface="Times New Roman" pitchFamily="18" charset="0"/>
                        </a:rPr>
                        <a:t>US $5394</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sp>
        <p:nvSpPr>
          <p:cNvPr id="3" name="TextBox 2"/>
          <p:cNvSpPr txBox="1"/>
          <p:nvPr/>
        </p:nvSpPr>
        <p:spPr>
          <a:xfrm>
            <a:off x="838200" y="3810000"/>
            <a:ext cx="7467600" cy="2308324"/>
          </a:xfrm>
          <a:prstGeom prst="rect">
            <a:avLst/>
          </a:prstGeom>
          <a:noFill/>
        </p:spPr>
        <p:txBody>
          <a:bodyPr wrap="square" rtlCol="0">
            <a:spAutoFit/>
          </a:bodyPr>
          <a:lstStyle/>
          <a:p>
            <a:r>
              <a:rPr lang="en-US" b="1" dirty="0" smtClean="0"/>
              <a:t>AFFORDABILITY:</a:t>
            </a:r>
          </a:p>
          <a:p>
            <a:r>
              <a:rPr lang="en-US" dirty="0" smtClean="0"/>
              <a:t>Affordability </a:t>
            </a:r>
            <a:r>
              <a:rPr lang="en-US" dirty="0"/>
              <a:t>is seen as the ability of a household to earn an amount 25% of which can be paid off for housing. The Government of Thailand once encouraged Government Housing Bank and other commercial banks to extend repayment period up to 30 years to ease the borrower’s financial burden and to increase affordability for homebuyers. But most Thai borrowers prefer to borrow for a term of between 15-20 years because the extension of the period does not help decrease the amount of payment significantly</a:t>
            </a:r>
            <a:endParaRPr lang="en-GB" dirty="0"/>
          </a:p>
        </p:txBody>
      </p:sp>
    </p:spTree>
    <p:extLst>
      <p:ext uri="{BB962C8B-B14F-4D97-AF65-F5344CB8AC3E}">
        <p14:creationId xmlns:p14="http://schemas.microsoft.com/office/powerpoint/2010/main" val="907001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THAILAND -II</a:t>
            </a:r>
            <a:endParaRPr lang="en-GB" b="1"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marL="0" indent="0">
              <a:spcAft>
                <a:spcPts val="1200"/>
              </a:spcAft>
              <a:buNone/>
            </a:pPr>
            <a:r>
              <a:rPr lang="en-US" sz="1600" dirty="0" smtClean="0"/>
              <a:t>SPECIFIC HOUSING INITIATIVES:</a:t>
            </a:r>
          </a:p>
          <a:p>
            <a:pPr>
              <a:buSzPct val="125000"/>
            </a:pPr>
            <a:r>
              <a:rPr lang="en-US" sz="1600" dirty="0"/>
              <a:t>Three government organizations are actively implementing government’s housing policies and programmes. These are, National Housing Authority (NHA), Community Organization Development Institute (CODI) and Government Housing Bank of Thailand (GHB). GHB was established in 1953, and since then it is playing a pivotal role in housing sector of Thailand. GHB, because of its effective role, is considered more than just a bank. It is catalyst in economic development, and it is a real estate development leader</a:t>
            </a:r>
            <a:r>
              <a:rPr lang="en-US" sz="1600" dirty="0" smtClean="0"/>
              <a:t>.</a:t>
            </a:r>
            <a:endParaRPr lang="en-GB" sz="1600" dirty="0"/>
          </a:p>
          <a:p>
            <a:pPr>
              <a:buSzPct val="125000"/>
            </a:pPr>
            <a:r>
              <a:rPr lang="en-US" sz="1600" dirty="0"/>
              <a:t>CODI’s activities include the </a:t>
            </a:r>
            <a:r>
              <a:rPr lang="en-US" sz="1600" dirty="0" smtClean="0"/>
              <a:t>following:</a:t>
            </a:r>
            <a:endParaRPr lang="en-GB" sz="1600" dirty="0"/>
          </a:p>
          <a:p>
            <a:pPr lvl="1"/>
            <a:r>
              <a:rPr lang="en-US" sz="1600" dirty="0" smtClean="0"/>
              <a:t>Finance slum-area communities</a:t>
            </a:r>
            <a:endParaRPr lang="en-GB" sz="1600" dirty="0" smtClean="0"/>
          </a:p>
          <a:p>
            <a:pPr lvl="1"/>
            <a:r>
              <a:rPr lang="en-US" sz="1600" dirty="0" smtClean="0"/>
              <a:t>Develops community-based savings programs and organization through co-operatives</a:t>
            </a:r>
            <a:endParaRPr lang="en-GB" sz="1600" dirty="0" smtClean="0"/>
          </a:p>
          <a:p>
            <a:pPr lvl="1"/>
            <a:r>
              <a:rPr lang="en-US" sz="1600" dirty="0" smtClean="0"/>
              <a:t>Funded from Government budget </a:t>
            </a:r>
            <a:endParaRPr lang="en-GB" sz="1600" dirty="0" smtClean="0"/>
          </a:p>
          <a:p>
            <a:pPr lvl="1"/>
            <a:r>
              <a:rPr lang="en-US" sz="1600" dirty="0" smtClean="0"/>
              <a:t>Baan </a:t>
            </a:r>
            <a:r>
              <a:rPr lang="en-US" sz="1600" dirty="0" err="1" smtClean="0"/>
              <a:t>Mankong</a:t>
            </a:r>
            <a:r>
              <a:rPr lang="en-US" sz="1600" dirty="0" smtClean="0"/>
              <a:t> program – very successful</a:t>
            </a:r>
            <a:endParaRPr lang="en-GB" sz="1600" dirty="0" smtClean="0"/>
          </a:p>
          <a:p>
            <a:pPr lvl="1"/>
            <a:r>
              <a:rPr lang="en-US" sz="1600" dirty="0" smtClean="0"/>
              <a:t>Since 2003, CODI has funded more than 77,000 households in more than 245 districts throughout Thailand</a:t>
            </a:r>
            <a:endParaRPr lang="en-GB" sz="1600" dirty="0" smtClean="0"/>
          </a:p>
          <a:p>
            <a:pPr>
              <a:buSzPct val="125000"/>
            </a:pPr>
            <a:r>
              <a:rPr lang="en-US" sz="1600" dirty="0" smtClean="0"/>
              <a:t>These </a:t>
            </a:r>
            <a:r>
              <a:rPr lang="en-US" sz="1600" dirty="0"/>
              <a:t>organizations primarily address the middle and lower income housing sector.</a:t>
            </a:r>
            <a:endParaRPr lang="en-GB" sz="1600" dirty="0"/>
          </a:p>
          <a:p>
            <a:pPr>
              <a:buSzPct val="125000"/>
            </a:pPr>
            <a:r>
              <a:rPr lang="en-US" sz="1600" dirty="0" smtClean="0"/>
              <a:t>Recently </a:t>
            </a:r>
            <a:r>
              <a:rPr lang="en-US" sz="1600" dirty="0"/>
              <a:t>the Government Savings Bank (GSB) has also become involved in housing finance. It attempted to devise a new system which has been considered as to be too complicated to be economically viable.</a:t>
            </a:r>
            <a:endParaRPr lang="en-GB" sz="1600" dirty="0"/>
          </a:p>
          <a:p>
            <a:pPr marL="0" indent="0">
              <a:buNone/>
            </a:pPr>
            <a:endParaRPr lang="en-GB" sz="1600" dirty="0"/>
          </a:p>
        </p:txBody>
      </p:sp>
    </p:spTree>
    <p:extLst>
      <p:ext uri="{BB962C8B-B14F-4D97-AF65-F5344CB8AC3E}">
        <p14:creationId xmlns:p14="http://schemas.microsoft.com/office/powerpoint/2010/main" val="90700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Country Info - 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92420210"/>
              </p:ext>
            </p:extLst>
          </p:nvPr>
        </p:nvGraphicFramePr>
        <p:xfrm>
          <a:off x="457200" y="1295400"/>
          <a:ext cx="8229599" cy="4572000"/>
        </p:xfrm>
        <a:graphic>
          <a:graphicData uri="http://schemas.openxmlformats.org/drawingml/2006/table">
            <a:tbl>
              <a:tblPr firstRow="1" firstCol="1" bandRow="1">
                <a:tableStyleId>{5C22544A-7EE6-4342-B048-85BDC9FD1C3A}</a:tableStyleId>
              </a:tblPr>
              <a:tblGrid>
                <a:gridCol w="2068085"/>
                <a:gridCol w="1198692"/>
                <a:gridCol w="1238520"/>
                <a:gridCol w="1239491"/>
                <a:gridCol w="1245320"/>
                <a:gridCol w="1239491"/>
              </a:tblGrid>
              <a:tr h="1163612">
                <a:tc>
                  <a:txBody>
                    <a:bodyPr/>
                    <a:lstStyle/>
                    <a:p>
                      <a:pPr algn="l">
                        <a:lnSpc>
                          <a:spcPct val="115000"/>
                        </a:lnSpc>
                        <a:spcAft>
                          <a:spcPts val="0"/>
                        </a:spcAft>
                      </a:pPr>
                      <a:r>
                        <a:rPr lang="en-US" sz="1600" dirty="0">
                          <a:effectLst/>
                        </a:rPr>
                        <a:t>Particulars</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Indonesia</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Malaysia</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Thailand</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Philippines</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Mongolia</a:t>
                      </a:r>
                      <a:endParaRPr lang="en-GB" sz="1600" dirty="0">
                        <a:effectLst/>
                        <a:latin typeface="Calibri"/>
                        <a:ea typeface="Calibri"/>
                        <a:cs typeface="Times New Roman"/>
                      </a:endParaRPr>
                    </a:p>
                  </a:txBody>
                  <a:tcPr marL="65473" marR="65473" marT="0" marB="0"/>
                </a:tc>
              </a:tr>
              <a:tr h="1034322">
                <a:tc>
                  <a:txBody>
                    <a:bodyPr/>
                    <a:lstStyle/>
                    <a:p>
                      <a:pPr algn="l">
                        <a:lnSpc>
                          <a:spcPct val="115000"/>
                        </a:lnSpc>
                        <a:spcAft>
                          <a:spcPts val="0"/>
                        </a:spcAft>
                      </a:pPr>
                      <a:r>
                        <a:rPr lang="en-US" sz="1600" dirty="0">
                          <a:effectLst/>
                        </a:rPr>
                        <a:t>Population</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248,216,193</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29,179,952</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67,091,089</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103,775,002</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3,179,997</a:t>
                      </a:r>
                      <a:endParaRPr lang="en-GB" sz="1600" dirty="0">
                        <a:effectLst/>
                        <a:latin typeface="Calibri"/>
                        <a:ea typeface="Calibri"/>
                        <a:cs typeface="Times New Roman"/>
                      </a:endParaRPr>
                    </a:p>
                  </a:txBody>
                  <a:tcPr marL="65473" marR="65473" marT="0" marB="0"/>
                </a:tc>
              </a:tr>
              <a:tr h="1034322">
                <a:tc>
                  <a:txBody>
                    <a:bodyPr/>
                    <a:lstStyle/>
                    <a:p>
                      <a:pPr algn="l">
                        <a:lnSpc>
                          <a:spcPct val="115000"/>
                        </a:lnSpc>
                        <a:spcAft>
                          <a:spcPts val="0"/>
                        </a:spcAft>
                      </a:pPr>
                      <a:r>
                        <a:rPr lang="en-US" sz="1600" dirty="0">
                          <a:effectLst/>
                        </a:rPr>
                        <a:t>Population Density</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132.41 persons per sq.km</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86.44 persons per sq. km</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132.7 people per sq.km</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312.78 persons per sq. km</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1.76 persons per km.</a:t>
                      </a:r>
                      <a:endParaRPr lang="en-GB" sz="1600" dirty="0">
                        <a:effectLst/>
                        <a:latin typeface="Calibri"/>
                        <a:ea typeface="Calibri"/>
                        <a:cs typeface="Times New Roman"/>
                      </a:endParaRPr>
                    </a:p>
                  </a:txBody>
                  <a:tcPr marL="65473" marR="65473" marT="0" marB="0"/>
                </a:tc>
              </a:tr>
              <a:tr h="1339744">
                <a:tc>
                  <a:txBody>
                    <a:bodyPr/>
                    <a:lstStyle/>
                    <a:p>
                      <a:pPr algn="l">
                        <a:lnSpc>
                          <a:spcPct val="115000"/>
                        </a:lnSpc>
                        <a:spcAft>
                          <a:spcPts val="0"/>
                        </a:spcAft>
                      </a:pPr>
                      <a:r>
                        <a:rPr lang="en-US" sz="1600" dirty="0">
                          <a:effectLst/>
                        </a:rPr>
                        <a:t>Per Capita Income</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US $3,509</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US $ 9,700</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US $5394</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US $2,223</a:t>
                      </a:r>
                      <a:endParaRPr lang="en-GB" sz="1600" dirty="0">
                        <a:effectLst/>
                        <a:latin typeface="Calibri"/>
                        <a:ea typeface="Calibri"/>
                        <a:cs typeface="Times New Roman"/>
                      </a:endParaRPr>
                    </a:p>
                  </a:txBody>
                  <a:tcPr marL="65473" marR="65473" marT="0" marB="0"/>
                </a:tc>
                <a:tc>
                  <a:txBody>
                    <a:bodyPr/>
                    <a:lstStyle/>
                    <a:p>
                      <a:pPr algn="l">
                        <a:lnSpc>
                          <a:spcPct val="115000"/>
                        </a:lnSpc>
                        <a:spcAft>
                          <a:spcPts val="0"/>
                        </a:spcAft>
                      </a:pPr>
                      <a:r>
                        <a:rPr lang="en-US" sz="1600" dirty="0">
                          <a:effectLst/>
                        </a:rPr>
                        <a:t>US $3,042</a:t>
                      </a:r>
                      <a:endParaRPr lang="en-GB" sz="1600" dirty="0">
                        <a:effectLst/>
                        <a:latin typeface="Calibri"/>
                        <a:ea typeface="Calibri"/>
                        <a:cs typeface="Times New Roman"/>
                      </a:endParaRPr>
                    </a:p>
                  </a:txBody>
                  <a:tcPr marL="65473" marR="65473" marT="0" marB="0"/>
                </a:tc>
              </a:tr>
            </a:tbl>
          </a:graphicData>
        </a:graphic>
      </p:graphicFrame>
      <p:sp>
        <p:nvSpPr>
          <p:cNvPr id="5" name="Rectangle 1"/>
          <p:cNvSpPr>
            <a:spLocks noChangeArrowheads="1"/>
          </p:cNvSpPr>
          <p:nvPr/>
        </p:nvSpPr>
        <p:spPr bwMode="auto">
          <a:xfrm>
            <a:off x="457200" y="3557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pitchFamily="34" charset="0"/>
                <a:cs typeface="Arial" pitchFamily="34" charset="0"/>
              </a:rPr>
              <a:t/>
            </a:r>
            <a:br>
              <a:rPr kumimoji="0" lang="en-GB" sz="1800" b="0" i="0" u="none" strike="noStrike" cap="none" normalizeH="0" baseline="0" dirty="0" smtClean="0">
                <a:ln>
                  <a:noFill/>
                </a:ln>
                <a:solidFill>
                  <a:schemeClr val="tx1"/>
                </a:solidFill>
                <a:effectLst/>
                <a:latin typeface="Arial" pitchFamily="34" charset="0"/>
                <a:cs typeface="Arial" pitchFamily="34" charset="0"/>
              </a:rPr>
            </a:b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2"/>
          <p:cNvSpPr>
            <a:spLocks noChangeArrowheads="1"/>
          </p:cNvSpPr>
          <p:nvPr/>
        </p:nvSpPr>
        <p:spPr bwMode="auto">
          <a:xfrm>
            <a:off x="228600" y="5867400"/>
            <a:ext cx="3017838"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7" name="Rectangle 3"/>
          <p:cNvSpPr>
            <a:spLocks noChangeArrowheads="1"/>
          </p:cNvSpPr>
          <p:nvPr/>
        </p:nvSpPr>
        <p:spPr bwMode="auto">
          <a:xfrm>
            <a:off x="152400" y="6096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hlinkClick r:id=""/>
              </a:rPr>
              <a:t>[</a:t>
            </a: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1]</a:t>
            </a:r>
            <a:r>
              <a:rPr kumimoji="0" lang="en-US" sz="10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https://www.cia.gov/library/publications/the-world-factbook/geos/id.html</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[2]</a:t>
            </a:r>
            <a:r>
              <a:rPr kumimoji="0" lang="en-US" sz="8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http://www.tradingeconomics.com/malaysia/population-density-people-per-sq-km-wb-data.html</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[3]</a:t>
            </a:r>
            <a:r>
              <a:rPr kumimoji="0" lang="en-US" sz="10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dirty="0" err="1" smtClean="0" bmk="">
                <a:ln>
                  <a:noFill/>
                </a:ln>
                <a:solidFill>
                  <a:schemeClr val="tx1"/>
                </a:solidFill>
                <a:effectLst/>
                <a:latin typeface="Calibri" pitchFamily="34" charset="0"/>
                <a:ea typeface="Calibri" pitchFamily="34" charset="0"/>
                <a:cs typeface="Times New Roman" pitchFamily="18" charset="0"/>
              </a:rPr>
              <a:t>wikipedia</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[4]</a:t>
            </a:r>
            <a:r>
              <a:rPr kumimoji="0" lang="en-US" sz="10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http://en.wikipedia.org/wiki/List_of_countries_by_GDP_%28nominal%29_per_capita</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[5]</a:t>
            </a:r>
            <a:r>
              <a:rPr kumimoji="0" lang="en-US"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ibid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803764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PHILIPPINES -I</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2238814"/>
              </p:ext>
            </p:extLst>
          </p:nvPr>
        </p:nvGraphicFramePr>
        <p:xfrm>
          <a:off x="838200" y="1752600"/>
          <a:ext cx="2895600" cy="1752600"/>
        </p:xfrm>
        <a:graphic>
          <a:graphicData uri="http://schemas.openxmlformats.org/drawingml/2006/table">
            <a:tbl>
              <a:tblPr firstRow="1" firstCol="1" bandRow="1">
                <a:tableStyleId>{5C22544A-7EE6-4342-B048-85BDC9FD1C3A}</a:tableStyleId>
              </a:tblPr>
              <a:tblGrid>
                <a:gridCol w="2895600"/>
              </a:tblGrid>
              <a:tr h="584200">
                <a:tc>
                  <a:txBody>
                    <a:bodyPr/>
                    <a:lstStyle/>
                    <a:p>
                      <a:pPr algn="l">
                        <a:lnSpc>
                          <a:spcPct val="115000"/>
                        </a:lnSpc>
                        <a:spcAft>
                          <a:spcPts val="0"/>
                        </a:spcAft>
                      </a:pPr>
                      <a:r>
                        <a:rPr lang="en-US" sz="2400" dirty="0">
                          <a:effectLst/>
                          <a:latin typeface="Times New Roman" pitchFamily="18" charset="0"/>
                          <a:cs typeface="Times New Roman" pitchFamily="18" charset="0"/>
                        </a:rPr>
                        <a:t>Population</a:t>
                      </a:r>
                      <a:endParaRPr lang="en-GB" sz="2400" dirty="0">
                        <a:effectLst/>
                        <a:latin typeface="Times New Roman" pitchFamily="18" charset="0"/>
                        <a:ea typeface="Calibri"/>
                        <a:cs typeface="Times New Roman" pitchFamily="18" charset="0"/>
                      </a:endParaRPr>
                    </a:p>
                  </a:txBody>
                  <a:tcPr marL="65473" marR="65473" marT="0" marB="0"/>
                </a:tc>
              </a:tr>
              <a:tr h="584200">
                <a:tc>
                  <a:txBody>
                    <a:bodyPr/>
                    <a:lstStyle/>
                    <a:p>
                      <a:pPr algn="l">
                        <a:lnSpc>
                          <a:spcPct val="115000"/>
                        </a:lnSpc>
                        <a:spcAft>
                          <a:spcPts val="0"/>
                        </a:spcAft>
                      </a:pPr>
                      <a:r>
                        <a:rPr lang="en-US" sz="2400" dirty="0">
                          <a:effectLst/>
                          <a:latin typeface="Times New Roman" pitchFamily="18" charset="0"/>
                          <a:cs typeface="Times New Roman" pitchFamily="18" charset="0"/>
                        </a:rPr>
                        <a:t>Population Density</a:t>
                      </a:r>
                      <a:endParaRPr lang="en-GB" sz="2400" dirty="0">
                        <a:effectLst/>
                        <a:latin typeface="Times New Roman" pitchFamily="18" charset="0"/>
                        <a:ea typeface="Calibri"/>
                        <a:cs typeface="Times New Roman" pitchFamily="18" charset="0"/>
                      </a:endParaRPr>
                    </a:p>
                  </a:txBody>
                  <a:tcPr marL="65473" marR="65473" marT="0" marB="0"/>
                </a:tc>
              </a:tr>
              <a:tr h="584200">
                <a:tc>
                  <a:txBody>
                    <a:bodyPr/>
                    <a:lstStyle/>
                    <a:p>
                      <a:pPr algn="l">
                        <a:lnSpc>
                          <a:spcPct val="115000"/>
                        </a:lnSpc>
                        <a:spcAft>
                          <a:spcPts val="0"/>
                        </a:spcAft>
                      </a:pPr>
                      <a:r>
                        <a:rPr lang="en-US" sz="2400" dirty="0">
                          <a:effectLst/>
                          <a:latin typeface="Times New Roman" pitchFamily="18" charset="0"/>
                          <a:cs typeface="Times New Roman" pitchFamily="18" charset="0"/>
                        </a:rPr>
                        <a:t>Per Capita Income</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167433743"/>
              </p:ext>
            </p:extLst>
          </p:nvPr>
        </p:nvGraphicFramePr>
        <p:xfrm>
          <a:off x="3733800" y="1752600"/>
          <a:ext cx="4495800" cy="1752600"/>
        </p:xfrm>
        <a:graphic>
          <a:graphicData uri="http://schemas.openxmlformats.org/drawingml/2006/table">
            <a:tbl>
              <a:tblPr firstRow="1" firstCol="1" bandRow="1">
                <a:tableStyleId>{5C22544A-7EE6-4342-B048-85BDC9FD1C3A}</a:tableStyleId>
              </a:tblPr>
              <a:tblGrid>
                <a:gridCol w="4495800"/>
              </a:tblGrid>
              <a:tr h="584200">
                <a:tc>
                  <a:txBody>
                    <a:bodyPr/>
                    <a:lstStyle/>
                    <a:p>
                      <a:pPr algn="l">
                        <a:lnSpc>
                          <a:spcPct val="115000"/>
                        </a:lnSpc>
                        <a:spcAft>
                          <a:spcPts val="0"/>
                        </a:spcAft>
                      </a:pPr>
                      <a:r>
                        <a:rPr lang="en-US" sz="2400" dirty="0">
                          <a:effectLst/>
                          <a:latin typeface="Times New Roman" pitchFamily="18" charset="0"/>
                          <a:cs typeface="Times New Roman" pitchFamily="18" charset="0"/>
                        </a:rPr>
                        <a:t>103,775,002</a:t>
                      </a:r>
                      <a:endParaRPr lang="en-GB" sz="2400" dirty="0">
                        <a:effectLst/>
                        <a:latin typeface="Times New Roman" pitchFamily="18" charset="0"/>
                        <a:ea typeface="Calibri"/>
                        <a:cs typeface="Times New Roman" pitchFamily="18" charset="0"/>
                      </a:endParaRPr>
                    </a:p>
                  </a:txBody>
                  <a:tcPr marL="65473" marR="65473" marT="0" marB="0"/>
                </a:tc>
              </a:tr>
              <a:tr h="584200">
                <a:tc>
                  <a:txBody>
                    <a:bodyPr/>
                    <a:lstStyle/>
                    <a:p>
                      <a:pPr algn="l">
                        <a:lnSpc>
                          <a:spcPct val="115000"/>
                        </a:lnSpc>
                        <a:spcAft>
                          <a:spcPts val="0"/>
                        </a:spcAft>
                      </a:pPr>
                      <a:r>
                        <a:rPr lang="en-US" sz="2400" dirty="0">
                          <a:effectLst/>
                          <a:latin typeface="Times New Roman" pitchFamily="18" charset="0"/>
                          <a:cs typeface="Times New Roman" pitchFamily="18" charset="0"/>
                        </a:rPr>
                        <a:t>312.78 persons per sq. km</a:t>
                      </a:r>
                      <a:endParaRPr lang="en-GB" sz="2400" dirty="0">
                        <a:effectLst/>
                        <a:latin typeface="Times New Roman" pitchFamily="18" charset="0"/>
                        <a:ea typeface="Calibri"/>
                        <a:cs typeface="Times New Roman" pitchFamily="18" charset="0"/>
                      </a:endParaRPr>
                    </a:p>
                  </a:txBody>
                  <a:tcPr marL="65473" marR="65473" marT="0" marB="0"/>
                </a:tc>
              </a:tr>
              <a:tr h="584200">
                <a:tc>
                  <a:txBody>
                    <a:bodyPr/>
                    <a:lstStyle/>
                    <a:p>
                      <a:pPr algn="l">
                        <a:lnSpc>
                          <a:spcPct val="115000"/>
                        </a:lnSpc>
                        <a:spcAft>
                          <a:spcPts val="0"/>
                        </a:spcAft>
                      </a:pPr>
                      <a:r>
                        <a:rPr lang="en-US" sz="2400" dirty="0">
                          <a:effectLst/>
                          <a:latin typeface="Times New Roman" pitchFamily="18" charset="0"/>
                          <a:cs typeface="Times New Roman" pitchFamily="18" charset="0"/>
                        </a:rPr>
                        <a:t>US $2,223</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sp>
        <p:nvSpPr>
          <p:cNvPr id="3" name="TextBox 2"/>
          <p:cNvSpPr txBox="1"/>
          <p:nvPr/>
        </p:nvSpPr>
        <p:spPr>
          <a:xfrm>
            <a:off x="838200" y="3810000"/>
            <a:ext cx="7315200" cy="2585323"/>
          </a:xfrm>
          <a:prstGeom prst="rect">
            <a:avLst/>
          </a:prstGeom>
          <a:noFill/>
        </p:spPr>
        <p:txBody>
          <a:bodyPr wrap="square" rtlCol="0">
            <a:spAutoFit/>
          </a:bodyPr>
          <a:lstStyle/>
          <a:p>
            <a:r>
              <a:rPr lang="en-US" b="1" dirty="0" smtClean="0"/>
              <a:t>AFFORDABILITY:</a:t>
            </a:r>
          </a:p>
          <a:p>
            <a:r>
              <a:rPr lang="en-US" dirty="0" smtClean="0"/>
              <a:t>The </a:t>
            </a:r>
            <a:r>
              <a:rPr lang="en-US" dirty="0"/>
              <a:t>2006 Family Income and Expenditure Survey shows that the affordable average monthly housing amortisation/rent for households in the first </a:t>
            </a:r>
            <a:r>
              <a:rPr lang="en-US" dirty="0" err="1"/>
              <a:t>decile</a:t>
            </a:r>
            <a:r>
              <a:rPr lang="en-US" dirty="0"/>
              <a:t> is PHP 264.78 (USD6.38); for the second </a:t>
            </a:r>
            <a:r>
              <a:rPr lang="en-US" dirty="0" err="1"/>
              <a:t>decile</a:t>
            </a:r>
            <a:r>
              <a:rPr lang="en-US" dirty="0"/>
              <a:t>, PHP388.71 (USD9.36); and for the third </a:t>
            </a:r>
            <a:r>
              <a:rPr lang="en-US" dirty="0" err="1"/>
              <a:t>decile</a:t>
            </a:r>
            <a:r>
              <a:rPr lang="en-US" dirty="0"/>
              <a:t>, PHP496.38 (USD11.96). The Community Mortgage </a:t>
            </a:r>
            <a:r>
              <a:rPr lang="en-US" dirty="0" err="1"/>
              <a:t>Programme’s</a:t>
            </a:r>
            <a:r>
              <a:rPr lang="en-US" dirty="0"/>
              <a:t> defines average monthly amortization of PHP100 – PHP500 (USD2.41 – USD12.04), depending on the location of the site and size of the lot, is within the range of affordable monthly housing amortisation for households in the lowest thirty percent of the income </a:t>
            </a:r>
            <a:r>
              <a:rPr lang="en-US" dirty="0" smtClean="0"/>
              <a:t>structure.</a:t>
            </a:r>
            <a:endParaRPr lang="en-GB" dirty="0"/>
          </a:p>
        </p:txBody>
      </p:sp>
    </p:spTree>
    <p:extLst>
      <p:ext uri="{BB962C8B-B14F-4D97-AF65-F5344CB8AC3E}">
        <p14:creationId xmlns:p14="http://schemas.microsoft.com/office/powerpoint/2010/main" val="907001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PHILIPPINES -II</a:t>
            </a:r>
            <a:endParaRPr lang="en-GB" b="1" dirty="0"/>
          </a:p>
        </p:txBody>
      </p:sp>
      <p:sp>
        <p:nvSpPr>
          <p:cNvPr id="3" name="Content Placeholder 2"/>
          <p:cNvSpPr>
            <a:spLocks noGrp="1"/>
          </p:cNvSpPr>
          <p:nvPr>
            <p:ph idx="1"/>
          </p:nvPr>
        </p:nvSpPr>
        <p:spPr/>
        <p:txBody>
          <a:bodyPr>
            <a:normAutofit fontScale="55000" lnSpcReduction="20000"/>
          </a:bodyPr>
          <a:lstStyle/>
          <a:p>
            <a:pPr marL="0" indent="0">
              <a:spcAft>
                <a:spcPts val="1200"/>
              </a:spcAft>
              <a:buNone/>
            </a:pPr>
            <a:r>
              <a:rPr lang="en-US" dirty="0" smtClean="0"/>
              <a:t>SPECIALIZED HOUSING INITIATIVES:</a:t>
            </a:r>
          </a:p>
          <a:p>
            <a:pPr>
              <a:spcBef>
                <a:spcPts val="0"/>
              </a:spcBef>
              <a:spcAft>
                <a:spcPts val="1200"/>
              </a:spcAft>
              <a:buSzPct val="110000"/>
              <a:buFont typeface="Wingdings" pitchFamily="2" charset="2"/>
              <a:buChar char="§"/>
            </a:pPr>
            <a:r>
              <a:rPr lang="en-US" dirty="0"/>
              <a:t>The National Shelter Program (NSP), which regulates housing production, regulation and financing, is the Philippines’ banner program for low-income housing provision. The NSP divides housing into ‘socialized’ (valued at less than USD 6,000, targeted at households up to the 30th income percentile) and ‘economic’ housing units (valued at up to USD 40,000, targeted at households up to the 50th income percentile</a:t>
            </a:r>
            <a:r>
              <a:rPr lang="en-US" dirty="0" smtClean="0"/>
              <a:t>).</a:t>
            </a:r>
          </a:p>
          <a:p>
            <a:pPr>
              <a:spcBef>
                <a:spcPts val="0"/>
              </a:spcBef>
              <a:spcAft>
                <a:spcPts val="1200"/>
              </a:spcAft>
              <a:buSzPct val="110000"/>
              <a:buFont typeface="Wingdings" pitchFamily="2" charset="2"/>
              <a:buChar char="§"/>
            </a:pPr>
            <a:r>
              <a:rPr lang="en-US" dirty="0" smtClean="0"/>
              <a:t>Current </a:t>
            </a:r>
            <a:r>
              <a:rPr lang="en-US" dirty="0"/>
              <a:t>housing efforts remain inadequate, with figures showing an acute housing shortage estimated at over one million units – still probably a gross underestimate. On average, the NSP has only delivered 26 per cent of its target, or less than 10 per cent of total housing need. Moreover, the housing backlog is likely to worsen, due to worsening poverty and increasing urbanisation.</a:t>
            </a:r>
            <a:endParaRPr lang="en-GB" dirty="0"/>
          </a:p>
          <a:p>
            <a:pPr>
              <a:spcBef>
                <a:spcPts val="0"/>
              </a:spcBef>
              <a:spcAft>
                <a:spcPts val="1200"/>
              </a:spcAft>
              <a:buSzPct val="110000"/>
              <a:buFont typeface="Wingdings" pitchFamily="2" charset="2"/>
              <a:buChar char="§"/>
            </a:pPr>
            <a:r>
              <a:rPr lang="en-US" dirty="0" smtClean="0"/>
              <a:t>More </a:t>
            </a:r>
            <a:r>
              <a:rPr lang="en-US" dirty="0"/>
              <a:t>than half a million people leave in low income housing near the waterways.</a:t>
            </a:r>
            <a:endParaRPr lang="en-GB" dirty="0"/>
          </a:p>
          <a:p>
            <a:pPr>
              <a:spcBef>
                <a:spcPts val="0"/>
              </a:spcBef>
              <a:spcAft>
                <a:spcPts val="1200"/>
              </a:spcAft>
              <a:buSzPct val="110000"/>
              <a:buFont typeface="Wingdings" pitchFamily="2" charset="2"/>
              <a:buChar char="§"/>
            </a:pPr>
            <a:r>
              <a:rPr lang="en-US" dirty="0" smtClean="0"/>
              <a:t>The </a:t>
            </a:r>
            <a:r>
              <a:rPr lang="en-US" dirty="0"/>
              <a:t>government’s approach is primarily to build “low income rental housing” projects.  These would be funded by governmental and donor organizations.  There was little analysis performed as to the long term costs of this housing.</a:t>
            </a:r>
            <a:endParaRPr lang="en-GB" dirty="0"/>
          </a:p>
        </p:txBody>
      </p:sp>
    </p:spTree>
    <p:extLst>
      <p:ext uri="{BB962C8B-B14F-4D97-AF65-F5344CB8AC3E}">
        <p14:creationId xmlns:p14="http://schemas.microsoft.com/office/powerpoint/2010/main" val="907001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MONGOLIA -I</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4842500"/>
              </p:ext>
            </p:extLst>
          </p:nvPr>
        </p:nvGraphicFramePr>
        <p:xfrm>
          <a:off x="901148" y="1676400"/>
          <a:ext cx="2756452" cy="1828800"/>
        </p:xfrm>
        <a:graphic>
          <a:graphicData uri="http://schemas.openxmlformats.org/drawingml/2006/table">
            <a:tbl>
              <a:tblPr firstRow="1" firstCol="1" bandRow="1">
                <a:tableStyleId>{5C22544A-7EE6-4342-B048-85BDC9FD1C3A}</a:tableStyleId>
              </a:tblPr>
              <a:tblGrid>
                <a:gridCol w="2756452"/>
              </a:tblGrid>
              <a:tr h="609600">
                <a:tc>
                  <a:txBody>
                    <a:bodyPr/>
                    <a:lstStyle/>
                    <a:p>
                      <a:pPr algn="l">
                        <a:lnSpc>
                          <a:spcPct val="115000"/>
                        </a:lnSpc>
                        <a:spcAft>
                          <a:spcPts val="0"/>
                        </a:spcAft>
                      </a:pPr>
                      <a:r>
                        <a:rPr lang="en-US" sz="2400" dirty="0">
                          <a:effectLst/>
                          <a:latin typeface="Times New Roman" pitchFamily="18" charset="0"/>
                          <a:cs typeface="Times New Roman" pitchFamily="18" charset="0"/>
                        </a:rPr>
                        <a:t>Population</a:t>
                      </a:r>
                      <a:endParaRPr lang="en-GB" sz="2400" dirty="0">
                        <a:effectLst/>
                        <a:latin typeface="Times New Roman" pitchFamily="18" charset="0"/>
                        <a:ea typeface="Calibri"/>
                        <a:cs typeface="Times New Roman" pitchFamily="18" charset="0"/>
                      </a:endParaRPr>
                    </a:p>
                  </a:txBody>
                  <a:tcPr marL="65473" marR="65473" marT="0" marB="0"/>
                </a:tc>
              </a:tr>
              <a:tr h="609600">
                <a:tc>
                  <a:txBody>
                    <a:bodyPr/>
                    <a:lstStyle/>
                    <a:p>
                      <a:pPr algn="l">
                        <a:lnSpc>
                          <a:spcPct val="115000"/>
                        </a:lnSpc>
                        <a:spcAft>
                          <a:spcPts val="0"/>
                        </a:spcAft>
                      </a:pPr>
                      <a:r>
                        <a:rPr lang="en-US" sz="2400" dirty="0">
                          <a:effectLst/>
                          <a:latin typeface="Times New Roman" pitchFamily="18" charset="0"/>
                          <a:cs typeface="Times New Roman" pitchFamily="18" charset="0"/>
                        </a:rPr>
                        <a:t>Population Density</a:t>
                      </a:r>
                      <a:endParaRPr lang="en-GB" sz="2400" dirty="0">
                        <a:effectLst/>
                        <a:latin typeface="Times New Roman" pitchFamily="18" charset="0"/>
                        <a:ea typeface="Calibri"/>
                        <a:cs typeface="Times New Roman" pitchFamily="18" charset="0"/>
                      </a:endParaRPr>
                    </a:p>
                  </a:txBody>
                  <a:tcPr marL="65473" marR="65473" marT="0" marB="0"/>
                </a:tc>
              </a:tr>
              <a:tr h="609600">
                <a:tc>
                  <a:txBody>
                    <a:bodyPr/>
                    <a:lstStyle/>
                    <a:p>
                      <a:pPr algn="l">
                        <a:lnSpc>
                          <a:spcPct val="115000"/>
                        </a:lnSpc>
                        <a:spcAft>
                          <a:spcPts val="0"/>
                        </a:spcAft>
                      </a:pPr>
                      <a:r>
                        <a:rPr lang="en-US" sz="2400" dirty="0">
                          <a:effectLst/>
                          <a:latin typeface="Times New Roman" pitchFamily="18" charset="0"/>
                          <a:cs typeface="Times New Roman" pitchFamily="18" charset="0"/>
                        </a:rPr>
                        <a:t>Per Capita Income</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075082868"/>
              </p:ext>
            </p:extLst>
          </p:nvPr>
        </p:nvGraphicFramePr>
        <p:xfrm>
          <a:off x="3657600" y="1676400"/>
          <a:ext cx="4495800" cy="1828800"/>
        </p:xfrm>
        <a:graphic>
          <a:graphicData uri="http://schemas.openxmlformats.org/drawingml/2006/table">
            <a:tbl>
              <a:tblPr firstRow="1" firstCol="1" bandRow="1">
                <a:tableStyleId>{5C22544A-7EE6-4342-B048-85BDC9FD1C3A}</a:tableStyleId>
              </a:tblPr>
              <a:tblGrid>
                <a:gridCol w="4495800"/>
              </a:tblGrid>
              <a:tr h="609600">
                <a:tc>
                  <a:txBody>
                    <a:bodyPr/>
                    <a:lstStyle/>
                    <a:p>
                      <a:pPr algn="l">
                        <a:lnSpc>
                          <a:spcPct val="115000"/>
                        </a:lnSpc>
                        <a:spcAft>
                          <a:spcPts val="0"/>
                        </a:spcAft>
                      </a:pPr>
                      <a:r>
                        <a:rPr lang="en-US" sz="2400" dirty="0">
                          <a:effectLst/>
                          <a:latin typeface="Times New Roman" pitchFamily="18" charset="0"/>
                          <a:cs typeface="Times New Roman" pitchFamily="18" charset="0"/>
                        </a:rPr>
                        <a:t>3,179,997</a:t>
                      </a:r>
                      <a:endParaRPr lang="en-GB" sz="2400" dirty="0">
                        <a:effectLst/>
                        <a:latin typeface="Times New Roman" pitchFamily="18" charset="0"/>
                        <a:ea typeface="Calibri"/>
                        <a:cs typeface="Times New Roman" pitchFamily="18" charset="0"/>
                      </a:endParaRPr>
                    </a:p>
                  </a:txBody>
                  <a:tcPr marL="65473" marR="65473" marT="0" marB="0"/>
                </a:tc>
              </a:tr>
              <a:tr h="609600">
                <a:tc>
                  <a:txBody>
                    <a:bodyPr/>
                    <a:lstStyle/>
                    <a:p>
                      <a:pPr algn="l">
                        <a:lnSpc>
                          <a:spcPct val="115000"/>
                        </a:lnSpc>
                        <a:spcAft>
                          <a:spcPts val="0"/>
                        </a:spcAft>
                      </a:pPr>
                      <a:r>
                        <a:rPr lang="en-US" sz="2400">
                          <a:effectLst/>
                          <a:latin typeface="Times New Roman" pitchFamily="18" charset="0"/>
                          <a:cs typeface="Times New Roman" pitchFamily="18" charset="0"/>
                        </a:rPr>
                        <a:t>1.76 persons per km.</a:t>
                      </a:r>
                      <a:endParaRPr lang="en-GB" sz="2400">
                        <a:effectLst/>
                        <a:latin typeface="Times New Roman" pitchFamily="18" charset="0"/>
                        <a:ea typeface="Calibri"/>
                        <a:cs typeface="Times New Roman" pitchFamily="18" charset="0"/>
                      </a:endParaRPr>
                    </a:p>
                  </a:txBody>
                  <a:tcPr marL="65473" marR="65473" marT="0" marB="0"/>
                </a:tc>
              </a:tr>
              <a:tr h="609600">
                <a:tc>
                  <a:txBody>
                    <a:bodyPr/>
                    <a:lstStyle/>
                    <a:p>
                      <a:pPr algn="l">
                        <a:lnSpc>
                          <a:spcPct val="115000"/>
                        </a:lnSpc>
                        <a:spcAft>
                          <a:spcPts val="0"/>
                        </a:spcAft>
                      </a:pPr>
                      <a:r>
                        <a:rPr lang="en-US" sz="2400" dirty="0">
                          <a:effectLst/>
                          <a:latin typeface="Times New Roman" pitchFamily="18" charset="0"/>
                          <a:cs typeface="Times New Roman" pitchFamily="18" charset="0"/>
                        </a:rPr>
                        <a:t>US $3,042</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sp>
        <p:nvSpPr>
          <p:cNvPr id="3" name="TextBox 2"/>
          <p:cNvSpPr txBox="1"/>
          <p:nvPr/>
        </p:nvSpPr>
        <p:spPr>
          <a:xfrm>
            <a:off x="914400" y="3810000"/>
            <a:ext cx="7239000" cy="923330"/>
          </a:xfrm>
          <a:prstGeom prst="rect">
            <a:avLst/>
          </a:prstGeom>
          <a:noFill/>
        </p:spPr>
        <p:txBody>
          <a:bodyPr wrap="square" rtlCol="0">
            <a:spAutoFit/>
          </a:bodyPr>
          <a:lstStyle/>
          <a:p>
            <a:pPr algn="just"/>
            <a:r>
              <a:rPr lang="en-US" dirty="0" smtClean="0"/>
              <a:t>AFFORDABILITY:</a:t>
            </a:r>
          </a:p>
          <a:p>
            <a:pPr algn="just"/>
            <a:r>
              <a:rPr lang="en-US" dirty="0" smtClean="0"/>
              <a:t>The country needs to develop all inclusive definition about housing affordability.</a:t>
            </a:r>
            <a:endParaRPr lang="en-GB" dirty="0"/>
          </a:p>
        </p:txBody>
      </p:sp>
    </p:spTree>
    <p:extLst>
      <p:ext uri="{BB962C8B-B14F-4D97-AF65-F5344CB8AC3E}">
        <p14:creationId xmlns:p14="http://schemas.microsoft.com/office/powerpoint/2010/main" val="907001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MONGOLIA -II</a:t>
            </a:r>
            <a:endParaRPr lang="en-GB"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SPECIFIC HOUSING INITIATIVES:</a:t>
            </a:r>
          </a:p>
          <a:p>
            <a:r>
              <a:rPr lang="en-GB" dirty="0"/>
              <a:t>The Mongolia Mortgage Corporation (MIK) was established in 2003 to promote and develop primary and secondary mortgage markets and to ensure an efficient, long-term housing finance system in Mongolia. </a:t>
            </a:r>
            <a:endParaRPr lang="en-GB" dirty="0" smtClean="0"/>
          </a:p>
          <a:p>
            <a:r>
              <a:rPr lang="en-GB" dirty="0" smtClean="0"/>
              <a:t>MIK’s </a:t>
            </a:r>
            <a:r>
              <a:rPr lang="en-GB" dirty="0"/>
              <a:t>mission is to promote affordable home ownership and urban development. The total amount of home mortgage loans outstanding as of 2009 were UD$ 157 million, with Mortgage Debt to GDP ratio of 3.88%. This performance is quite impressive given the age of </a:t>
            </a:r>
            <a:r>
              <a:rPr lang="en-GB" dirty="0" smtClean="0"/>
              <a:t>MIK.</a:t>
            </a:r>
            <a:endParaRPr lang="en-GB" dirty="0"/>
          </a:p>
        </p:txBody>
      </p:sp>
    </p:spTree>
    <p:extLst>
      <p:ext uri="{BB962C8B-B14F-4D97-AF65-F5344CB8AC3E}">
        <p14:creationId xmlns:p14="http://schemas.microsoft.com/office/powerpoint/2010/main" val="907001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VIETNAM -I</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315784"/>
              </p:ext>
            </p:extLst>
          </p:nvPr>
        </p:nvGraphicFramePr>
        <p:xfrm>
          <a:off x="838200" y="1752600"/>
          <a:ext cx="2895600" cy="1676400"/>
        </p:xfrm>
        <a:graphic>
          <a:graphicData uri="http://schemas.openxmlformats.org/drawingml/2006/table">
            <a:tbl>
              <a:tblPr firstRow="1" firstCol="1" bandRow="1">
                <a:tableStyleId>{5C22544A-7EE6-4342-B048-85BDC9FD1C3A}</a:tableStyleId>
              </a:tblPr>
              <a:tblGrid>
                <a:gridCol w="2895600"/>
              </a:tblGrid>
              <a:tr h="558800">
                <a:tc>
                  <a:txBody>
                    <a:bodyPr/>
                    <a:lstStyle/>
                    <a:p>
                      <a:pPr algn="l">
                        <a:lnSpc>
                          <a:spcPct val="115000"/>
                        </a:lnSpc>
                        <a:spcAft>
                          <a:spcPts val="0"/>
                        </a:spcAft>
                      </a:pPr>
                      <a:r>
                        <a:rPr lang="en-US" sz="2400" dirty="0">
                          <a:effectLst/>
                          <a:latin typeface="Times New Roman" pitchFamily="18" charset="0"/>
                          <a:cs typeface="Times New Roman" pitchFamily="18" charset="0"/>
                        </a:rPr>
                        <a:t>Population</a:t>
                      </a:r>
                      <a:endParaRPr lang="en-GB" sz="2400" dirty="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a:effectLst/>
                          <a:latin typeface="Times New Roman" pitchFamily="18" charset="0"/>
                          <a:cs typeface="Times New Roman" pitchFamily="18" charset="0"/>
                        </a:rPr>
                        <a:t>Population Density</a:t>
                      </a:r>
                      <a:endParaRPr lang="en-GB" sz="240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dirty="0">
                          <a:effectLst/>
                          <a:latin typeface="Times New Roman" pitchFamily="18" charset="0"/>
                          <a:cs typeface="Times New Roman" pitchFamily="18" charset="0"/>
                        </a:rPr>
                        <a:t>Per Capita Income</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336206725"/>
              </p:ext>
            </p:extLst>
          </p:nvPr>
        </p:nvGraphicFramePr>
        <p:xfrm>
          <a:off x="3733800" y="1752600"/>
          <a:ext cx="4419600" cy="1676400"/>
        </p:xfrm>
        <a:graphic>
          <a:graphicData uri="http://schemas.openxmlformats.org/drawingml/2006/table">
            <a:tbl>
              <a:tblPr firstRow="1" firstCol="1" bandRow="1">
                <a:tableStyleId>{5C22544A-7EE6-4342-B048-85BDC9FD1C3A}</a:tableStyleId>
              </a:tblPr>
              <a:tblGrid>
                <a:gridCol w="4419600"/>
              </a:tblGrid>
              <a:tr h="558800">
                <a:tc>
                  <a:txBody>
                    <a:bodyPr/>
                    <a:lstStyle/>
                    <a:p>
                      <a:pPr algn="l">
                        <a:lnSpc>
                          <a:spcPct val="115000"/>
                        </a:lnSpc>
                        <a:spcAft>
                          <a:spcPts val="0"/>
                        </a:spcAft>
                      </a:pPr>
                      <a:r>
                        <a:rPr lang="en-US" sz="2400" dirty="0">
                          <a:effectLst/>
                          <a:latin typeface="Times New Roman" pitchFamily="18" charset="0"/>
                          <a:cs typeface="Times New Roman" pitchFamily="18" charset="0"/>
                        </a:rPr>
                        <a:t>91,519,289 </a:t>
                      </a:r>
                      <a:endParaRPr lang="en-GB" sz="2400" dirty="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a:effectLst/>
                          <a:latin typeface="Times New Roman" pitchFamily="18" charset="0"/>
                          <a:cs typeface="Times New Roman" pitchFamily="18" charset="0"/>
                        </a:rPr>
                        <a:t>263 person per sq. km.</a:t>
                      </a:r>
                      <a:endParaRPr lang="en-GB" sz="240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dirty="0">
                          <a:effectLst/>
                          <a:latin typeface="Times New Roman" pitchFamily="18" charset="0"/>
                          <a:cs typeface="Times New Roman" pitchFamily="18" charset="0"/>
                        </a:rPr>
                        <a:t>US $ 1,374</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sp>
        <p:nvSpPr>
          <p:cNvPr id="3" name="TextBox 2"/>
          <p:cNvSpPr txBox="1"/>
          <p:nvPr/>
        </p:nvSpPr>
        <p:spPr>
          <a:xfrm>
            <a:off x="838200" y="3657600"/>
            <a:ext cx="7315200" cy="1200329"/>
          </a:xfrm>
          <a:prstGeom prst="rect">
            <a:avLst/>
          </a:prstGeom>
          <a:noFill/>
        </p:spPr>
        <p:txBody>
          <a:bodyPr wrap="square" rtlCol="0">
            <a:spAutoFit/>
          </a:bodyPr>
          <a:lstStyle/>
          <a:p>
            <a:r>
              <a:rPr lang="en-US" dirty="0" smtClean="0"/>
              <a:t>AFFORDABILITY:</a:t>
            </a:r>
          </a:p>
          <a:p>
            <a:r>
              <a:rPr lang="en-US" dirty="0"/>
              <a:t>Vietnam is a developing economy with a small mortgage market as the loans for home buyers are not very common</a:t>
            </a:r>
            <a:r>
              <a:rPr lang="en-US" dirty="0" smtClean="0"/>
              <a:t>. Because of socialist background, the affordability has not been a question here.</a:t>
            </a:r>
            <a:endParaRPr lang="en-GB" dirty="0"/>
          </a:p>
        </p:txBody>
      </p:sp>
    </p:spTree>
    <p:extLst>
      <p:ext uri="{BB962C8B-B14F-4D97-AF65-F5344CB8AC3E}">
        <p14:creationId xmlns:p14="http://schemas.microsoft.com/office/powerpoint/2010/main" val="9070011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VIETNAM -II</a:t>
            </a:r>
            <a:endParaRPr lang="en-GB" b="1"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SPECIFIC HOUSING INITIATIVES:</a:t>
            </a:r>
          </a:p>
          <a:p>
            <a:r>
              <a:rPr lang="en-GB" dirty="0"/>
              <a:t>Mortgages in Vietnam are mainly provided by foreign commercial banks. Although </a:t>
            </a:r>
            <a:r>
              <a:rPr lang="en-GB" dirty="0" err="1"/>
              <a:t>VietComBank</a:t>
            </a:r>
            <a:r>
              <a:rPr lang="en-GB" dirty="0"/>
              <a:t>, a state-owned bank, also offers mortgages. As there is lack of land ownership, the property rights (for foreigners-the leasing rights) are to be pledged to the banks. </a:t>
            </a:r>
            <a:endParaRPr lang="en-GB" dirty="0" smtClean="0"/>
          </a:p>
          <a:p>
            <a:r>
              <a:rPr lang="en-GB" dirty="0" smtClean="0"/>
              <a:t>The </a:t>
            </a:r>
            <a:r>
              <a:rPr lang="en-GB" dirty="0"/>
              <a:t>maximum loan-to-value ratio commonly applied is 50%. Sometimes a ratio of 60% may be applied on the conditions that there are extremely good and visible supporting financial conditions of the applicant. This ratio is relatively low when compared to ratios of 70 - 80% in other countries of the region. </a:t>
            </a:r>
            <a:endParaRPr lang="en-GB" dirty="0" smtClean="0"/>
          </a:p>
          <a:p>
            <a:r>
              <a:rPr lang="en-GB" dirty="0" smtClean="0"/>
              <a:t>Banks </a:t>
            </a:r>
            <a:r>
              <a:rPr lang="en-GB" dirty="0"/>
              <a:t>feel they are subject to a higher degree of risk when lending to borrowers in Vietnam, as there are inadequate forms of security to protect their interests in the event the borrower defaults.</a:t>
            </a:r>
          </a:p>
        </p:txBody>
      </p:sp>
    </p:spTree>
    <p:extLst>
      <p:ext uri="{BB962C8B-B14F-4D97-AF65-F5344CB8AC3E}">
        <p14:creationId xmlns:p14="http://schemas.microsoft.com/office/powerpoint/2010/main" val="907001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HONG KONG -I</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2764604"/>
              </p:ext>
            </p:extLst>
          </p:nvPr>
        </p:nvGraphicFramePr>
        <p:xfrm>
          <a:off x="838200" y="1752600"/>
          <a:ext cx="2895600" cy="1752600"/>
        </p:xfrm>
        <a:graphic>
          <a:graphicData uri="http://schemas.openxmlformats.org/drawingml/2006/table">
            <a:tbl>
              <a:tblPr firstRow="1" firstCol="1" bandRow="1">
                <a:tableStyleId>{5C22544A-7EE6-4342-B048-85BDC9FD1C3A}</a:tableStyleId>
              </a:tblPr>
              <a:tblGrid>
                <a:gridCol w="2895600"/>
              </a:tblGrid>
              <a:tr h="584200">
                <a:tc>
                  <a:txBody>
                    <a:bodyPr/>
                    <a:lstStyle/>
                    <a:p>
                      <a:pPr algn="l">
                        <a:lnSpc>
                          <a:spcPct val="115000"/>
                        </a:lnSpc>
                        <a:spcAft>
                          <a:spcPts val="0"/>
                        </a:spcAft>
                      </a:pPr>
                      <a:r>
                        <a:rPr lang="en-US" sz="2400" dirty="0">
                          <a:effectLst/>
                          <a:latin typeface="Times New Roman" pitchFamily="18" charset="0"/>
                          <a:cs typeface="Times New Roman" pitchFamily="18" charset="0"/>
                        </a:rPr>
                        <a:t>Population</a:t>
                      </a:r>
                      <a:endParaRPr lang="en-GB" sz="2400" dirty="0">
                        <a:effectLst/>
                        <a:latin typeface="Times New Roman" pitchFamily="18" charset="0"/>
                        <a:ea typeface="Calibri"/>
                        <a:cs typeface="Times New Roman" pitchFamily="18" charset="0"/>
                      </a:endParaRPr>
                    </a:p>
                  </a:txBody>
                  <a:tcPr marL="65473" marR="65473" marT="0" marB="0"/>
                </a:tc>
              </a:tr>
              <a:tr h="584200">
                <a:tc>
                  <a:txBody>
                    <a:bodyPr/>
                    <a:lstStyle/>
                    <a:p>
                      <a:pPr algn="l">
                        <a:lnSpc>
                          <a:spcPct val="115000"/>
                        </a:lnSpc>
                        <a:spcAft>
                          <a:spcPts val="0"/>
                        </a:spcAft>
                      </a:pPr>
                      <a:r>
                        <a:rPr lang="en-US" sz="2400">
                          <a:effectLst/>
                          <a:latin typeface="Times New Roman" pitchFamily="18" charset="0"/>
                          <a:cs typeface="Times New Roman" pitchFamily="18" charset="0"/>
                        </a:rPr>
                        <a:t>Population Density</a:t>
                      </a:r>
                      <a:endParaRPr lang="en-GB" sz="2400">
                        <a:effectLst/>
                        <a:latin typeface="Times New Roman" pitchFamily="18" charset="0"/>
                        <a:ea typeface="Calibri"/>
                        <a:cs typeface="Times New Roman" pitchFamily="18" charset="0"/>
                      </a:endParaRPr>
                    </a:p>
                  </a:txBody>
                  <a:tcPr marL="65473" marR="65473" marT="0" marB="0"/>
                </a:tc>
              </a:tr>
              <a:tr h="584200">
                <a:tc>
                  <a:txBody>
                    <a:bodyPr/>
                    <a:lstStyle/>
                    <a:p>
                      <a:pPr algn="l">
                        <a:lnSpc>
                          <a:spcPct val="115000"/>
                        </a:lnSpc>
                        <a:spcAft>
                          <a:spcPts val="0"/>
                        </a:spcAft>
                      </a:pPr>
                      <a:r>
                        <a:rPr lang="en-US" sz="2400" dirty="0">
                          <a:effectLst/>
                          <a:latin typeface="Times New Roman" pitchFamily="18" charset="0"/>
                          <a:cs typeface="Times New Roman" pitchFamily="18" charset="0"/>
                        </a:rPr>
                        <a:t>Per Capita Income</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915672"/>
              </p:ext>
            </p:extLst>
          </p:nvPr>
        </p:nvGraphicFramePr>
        <p:xfrm>
          <a:off x="3733800" y="1752600"/>
          <a:ext cx="4495800" cy="1752600"/>
        </p:xfrm>
        <a:graphic>
          <a:graphicData uri="http://schemas.openxmlformats.org/drawingml/2006/table">
            <a:tbl>
              <a:tblPr firstRow="1" firstCol="1" bandRow="1">
                <a:tableStyleId>{5C22544A-7EE6-4342-B048-85BDC9FD1C3A}</a:tableStyleId>
              </a:tblPr>
              <a:tblGrid>
                <a:gridCol w="4495800"/>
              </a:tblGrid>
              <a:tr h="584200">
                <a:tc>
                  <a:txBody>
                    <a:bodyPr/>
                    <a:lstStyle/>
                    <a:p>
                      <a:pPr algn="l">
                        <a:lnSpc>
                          <a:spcPct val="115000"/>
                        </a:lnSpc>
                        <a:spcAft>
                          <a:spcPts val="0"/>
                        </a:spcAft>
                      </a:pPr>
                      <a:r>
                        <a:rPr lang="en-US" sz="2400" dirty="0">
                          <a:effectLst/>
                          <a:latin typeface="Times New Roman" pitchFamily="18" charset="0"/>
                          <a:cs typeface="Times New Roman" pitchFamily="18" charset="0"/>
                        </a:rPr>
                        <a:t>7,153,519</a:t>
                      </a:r>
                      <a:endParaRPr lang="en-GB" sz="2400" dirty="0">
                        <a:effectLst/>
                        <a:latin typeface="Times New Roman" pitchFamily="18" charset="0"/>
                        <a:ea typeface="Calibri"/>
                        <a:cs typeface="Times New Roman" pitchFamily="18" charset="0"/>
                      </a:endParaRPr>
                    </a:p>
                  </a:txBody>
                  <a:tcPr marL="65473" marR="65473" marT="0" marB="0"/>
                </a:tc>
              </a:tr>
              <a:tr h="584200">
                <a:tc>
                  <a:txBody>
                    <a:bodyPr/>
                    <a:lstStyle/>
                    <a:p>
                      <a:pPr algn="l">
                        <a:lnSpc>
                          <a:spcPct val="115000"/>
                        </a:lnSpc>
                        <a:spcAft>
                          <a:spcPts val="0"/>
                        </a:spcAft>
                      </a:pPr>
                      <a:r>
                        <a:rPr lang="en-US" sz="2400">
                          <a:effectLst/>
                          <a:latin typeface="Times New Roman" pitchFamily="18" charset="0"/>
                          <a:cs typeface="Times New Roman" pitchFamily="18" charset="0"/>
                        </a:rPr>
                        <a:t>6,096 persons per sq. km.</a:t>
                      </a:r>
                      <a:endParaRPr lang="en-GB" sz="2400">
                        <a:effectLst/>
                        <a:latin typeface="Times New Roman" pitchFamily="18" charset="0"/>
                        <a:ea typeface="Calibri"/>
                        <a:cs typeface="Times New Roman" pitchFamily="18" charset="0"/>
                      </a:endParaRPr>
                    </a:p>
                  </a:txBody>
                  <a:tcPr marL="65473" marR="65473" marT="0" marB="0"/>
                </a:tc>
              </a:tr>
              <a:tr h="584200">
                <a:tc>
                  <a:txBody>
                    <a:bodyPr/>
                    <a:lstStyle/>
                    <a:p>
                      <a:pPr algn="l">
                        <a:lnSpc>
                          <a:spcPct val="115000"/>
                        </a:lnSpc>
                        <a:spcAft>
                          <a:spcPts val="0"/>
                        </a:spcAft>
                      </a:pPr>
                      <a:r>
                        <a:rPr lang="en-US" sz="2400" dirty="0" smtClean="0">
                          <a:effectLst/>
                          <a:latin typeface="Times New Roman" pitchFamily="18" charset="0"/>
                          <a:cs typeface="Times New Roman" pitchFamily="18" charset="0"/>
                        </a:rPr>
                        <a:t>US $50,551</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sp>
        <p:nvSpPr>
          <p:cNvPr id="3" name="TextBox 2"/>
          <p:cNvSpPr txBox="1"/>
          <p:nvPr/>
        </p:nvSpPr>
        <p:spPr>
          <a:xfrm>
            <a:off x="838200" y="3733800"/>
            <a:ext cx="7391400" cy="923330"/>
          </a:xfrm>
          <a:prstGeom prst="rect">
            <a:avLst/>
          </a:prstGeom>
          <a:noFill/>
        </p:spPr>
        <p:txBody>
          <a:bodyPr wrap="square" rtlCol="0">
            <a:spAutoFit/>
          </a:bodyPr>
          <a:lstStyle/>
          <a:p>
            <a:pPr algn="just"/>
            <a:r>
              <a:rPr lang="en-US" b="1" dirty="0" smtClean="0"/>
              <a:t>AFFORDABILITY:</a:t>
            </a:r>
          </a:p>
          <a:p>
            <a:pPr algn="just"/>
            <a:r>
              <a:rPr lang="en-US" dirty="0" smtClean="0"/>
              <a:t>Like </a:t>
            </a:r>
            <a:r>
              <a:rPr lang="en-US" dirty="0"/>
              <a:t>the United States and the United Kingdom, Hong Kong uses the median rent-to-income ratio as an affordability yardstick for rent setting.</a:t>
            </a:r>
            <a:endParaRPr lang="en-GB" dirty="0"/>
          </a:p>
        </p:txBody>
      </p:sp>
    </p:spTree>
    <p:extLst>
      <p:ext uri="{BB962C8B-B14F-4D97-AF65-F5344CB8AC3E}">
        <p14:creationId xmlns:p14="http://schemas.microsoft.com/office/powerpoint/2010/main" val="9070011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HONG KONG -II</a:t>
            </a:r>
            <a:endParaRPr lang="en-GB" b="1"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SPECIFIC HOUSING INITIATIVES:</a:t>
            </a:r>
          </a:p>
          <a:p>
            <a:r>
              <a:rPr lang="en-US" dirty="0"/>
              <a:t>The mortgage market in Hong Kong is one of the most developed in Asia. Housing is an important component of household assets and mortgage loans account for approximately 25–30% of </a:t>
            </a:r>
            <a:r>
              <a:rPr lang="en-US" dirty="0" err="1"/>
              <a:t>bankloans</a:t>
            </a:r>
            <a:r>
              <a:rPr lang="en-US" dirty="0"/>
              <a:t>. </a:t>
            </a:r>
            <a:endParaRPr lang="en-US" dirty="0" smtClean="0"/>
          </a:p>
          <a:p>
            <a:r>
              <a:rPr lang="en-US" dirty="0" smtClean="0"/>
              <a:t>Traditionally</a:t>
            </a:r>
            <a:r>
              <a:rPr lang="en-US" dirty="0"/>
              <a:t>, the government has played an important role in the housing market. On the supply side, it runs a large public housing programme (including low-cost housing and public rental units) that provides accommodation for about half of Hong Kong’s population. In addition, land ownership and land restrictions by the government often restrict the adjustment of  housing supply to changing demand.</a:t>
            </a:r>
            <a:endParaRPr lang="en-GB" dirty="0"/>
          </a:p>
          <a:p>
            <a:r>
              <a:rPr lang="en-US" dirty="0" smtClean="0"/>
              <a:t>On </a:t>
            </a:r>
            <a:r>
              <a:rPr lang="en-US" dirty="0"/>
              <a:t>the demand side, the government affects the availability of housing finance via various measures, including limits on banks’ exposure to mortgage loans and maximum loan-to-value (LTV) ratios. </a:t>
            </a:r>
            <a:endParaRPr lang="en-US" dirty="0" smtClean="0"/>
          </a:p>
          <a:p>
            <a:r>
              <a:rPr lang="en-US" dirty="0" smtClean="0"/>
              <a:t>In1999</a:t>
            </a:r>
            <a:r>
              <a:rPr lang="en-US" dirty="0"/>
              <a:t>, the government established the Hong Kong Mortgage Corporation to promote mortgage loan securitisation and to provide the Mortgage Insurance Programme for high LTV loans Nevertheless, commercial banks are the predominant source of housing finance and there is no government-run housing loan bank in Hong Kong.</a:t>
            </a:r>
            <a:endParaRPr lang="en-GB" dirty="0"/>
          </a:p>
        </p:txBody>
      </p:sp>
    </p:spTree>
    <p:extLst>
      <p:ext uri="{BB962C8B-B14F-4D97-AF65-F5344CB8AC3E}">
        <p14:creationId xmlns:p14="http://schemas.microsoft.com/office/powerpoint/2010/main" val="907001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SINGAPORE -I</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8794784"/>
              </p:ext>
            </p:extLst>
          </p:nvPr>
        </p:nvGraphicFramePr>
        <p:xfrm>
          <a:off x="838200" y="1676400"/>
          <a:ext cx="3048000" cy="1676400"/>
        </p:xfrm>
        <a:graphic>
          <a:graphicData uri="http://schemas.openxmlformats.org/drawingml/2006/table">
            <a:tbl>
              <a:tblPr firstRow="1" firstCol="1" bandRow="1">
                <a:tableStyleId>{5C22544A-7EE6-4342-B048-85BDC9FD1C3A}</a:tableStyleId>
              </a:tblPr>
              <a:tblGrid>
                <a:gridCol w="3048000"/>
              </a:tblGrid>
              <a:tr h="558800">
                <a:tc>
                  <a:txBody>
                    <a:bodyPr/>
                    <a:lstStyle/>
                    <a:p>
                      <a:pPr algn="l">
                        <a:lnSpc>
                          <a:spcPct val="115000"/>
                        </a:lnSpc>
                        <a:spcAft>
                          <a:spcPts val="0"/>
                        </a:spcAft>
                      </a:pPr>
                      <a:r>
                        <a:rPr lang="en-US" sz="2400" dirty="0">
                          <a:effectLst/>
                          <a:latin typeface="Times New Roman" pitchFamily="18" charset="0"/>
                          <a:cs typeface="Times New Roman" pitchFamily="18" charset="0"/>
                        </a:rPr>
                        <a:t>Population</a:t>
                      </a:r>
                      <a:endParaRPr lang="en-GB" sz="2400" dirty="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dirty="0">
                          <a:effectLst/>
                          <a:latin typeface="Times New Roman" pitchFamily="18" charset="0"/>
                          <a:cs typeface="Times New Roman" pitchFamily="18" charset="0"/>
                        </a:rPr>
                        <a:t>Population Density</a:t>
                      </a:r>
                      <a:endParaRPr lang="en-GB" sz="2400" dirty="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dirty="0">
                          <a:effectLst/>
                          <a:latin typeface="Times New Roman" pitchFamily="18" charset="0"/>
                          <a:cs typeface="Times New Roman" pitchFamily="18" charset="0"/>
                        </a:rPr>
                        <a:t>Per Capita Income</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074512947"/>
              </p:ext>
            </p:extLst>
          </p:nvPr>
        </p:nvGraphicFramePr>
        <p:xfrm>
          <a:off x="3886200" y="1676400"/>
          <a:ext cx="4343400" cy="1676400"/>
        </p:xfrm>
        <a:graphic>
          <a:graphicData uri="http://schemas.openxmlformats.org/drawingml/2006/table">
            <a:tbl>
              <a:tblPr firstRow="1" firstCol="1" bandRow="1">
                <a:tableStyleId>{5C22544A-7EE6-4342-B048-85BDC9FD1C3A}</a:tableStyleId>
              </a:tblPr>
              <a:tblGrid>
                <a:gridCol w="4343400"/>
              </a:tblGrid>
              <a:tr h="558800">
                <a:tc>
                  <a:txBody>
                    <a:bodyPr/>
                    <a:lstStyle/>
                    <a:p>
                      <a:pPr algn="l">
                        <a:lnSpc>
                          <a:spcPct val="115000"/>
                        </a:lnSpc>
                        <a:spcAft>
                          <a:spcPts val="0"/>
                        </a:spcAft>
                      </a:pPr>
                      <a:r>
                        <a:rPr lang="en-US" sz="2400" dirty="0">
                          <a:effectLst/>
                          <a:latin typeface="Times New Roman" pitchFamily="18" charset="0"/>
                          <a:cs typeface="Times New Roman" pitchFamily="18" charset="0"/>
                        </a:rPr>
                        <a:t>5,353,494</a:t>
                      </a:r>
                      <a:endParaRPr lang="en-GB" sz="2400" dirty="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a:effectLst/>
                          <a:latin typeface="Times New Roman" pitchFamily="18" charset="0"/>
                          <a:cs typeface="Times New Roman" pitchFamily="18" charset="0"/>
                        </a:rPr>
                        <a:t>7,363 persons per sq. km.</a:t>
                      </a:r>
                      <a:endParaRPr lang="en-GB" sz="2400">
                        <a:effectLst/>
                        <a:latin typeface="Times New Roman" pitchFamily="18" charset="0"/>
                        <a:ea typeface="Calibri"/>
                        <a:cs typeface="Times New Roman" pitchFamily="18" charset="0"/>
                      </a:endParaRPr>
                    </a:p>
                  </a:txBody>
                  <a:tcPr marL="65473" marR="65473" marT="0" marB="0"/>
                </a:tc>
              </a:tr>
              <a:tr h="558800">
                <a:tc>
                  <a:txBody>
                    <a:bodyPr/>
                    <a:lstStyle/>
                    <a:p>
                      <a:pPr algn="l">
                        <a:lnSpc>
                          <a:spcPct val="115000"/>
                        </a:lnSpc>
                        <a:spcAft>
                          <a:spcPts val="0"/>
                        </a:spcAft>
                      </a:pPr>
                      <a:r>
                        <a:rPr lang="en-US" sz="2400" dirty="0">
                          <a:effectLst/>
                          <a:latin typeface="Times New Roman" pitchFamily="18" charset="0"/>
                          <a:cs typeface="Times New Roman" pitchFamily="18" charset="0"/>
                        </a:rPr>
                        <a:t>US$ 49,271</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sp>
        <p:nvSpPr>
          <p:cNvPr id="3" name="TextBox 2"/>
          <p:cNvSpPr txBox="1"/>
          <p:nvPr/>
        </p:nvSpPr>
        <p:spPr>
          <a:xfrm>
            <a:off x="838200" y="3505200"/>
            <a:ext cx="7391400" cy="3231654"/>
          </a:xfrm>
          <a:prstGeom prst="rect">
            <a:avLst/>
          </a:prstGeom>
          <a:noFill/>
        </p:spPr>
        <p:txBody>
          <a:bodyPr wrap="square" rtlCol="0">
            <a:spAutoFit/>
          </a:bodyPr>
          <a:lstStyle/>
          <a:p>
            <a:r>
              <a:rPr lang="en-GB" sz="1700" b="1" dirty="0" smtClean="0"/>
              <a:t>AFFORDABILITY:</a:t>
            </a:r>
          </a:p>
          <a:p>
            <a:r>
              <a:rPr lang="en-GB" sz="1700" dirty="0" smtClean="0"/>
              <a:t>Singapore </a:t>
            </a:r>
            <a:r>
              <a:rPr lang="en-GB" sz="1700" dirty="0"/>
              <a:t>is often cited as a successful example of affordable housing production in Asian cities. As with Hong Kong, the Singapore public housing policy intervention for resident population has progressively led to society-wide enjoyment of the right to adequate housing. Some 85 per cent of Singapore’s resident population lives in public housing. More than 850,000 housing units in 23 new towns have been constructed. While the poor elsewhere are homeless, the poorest 20 per cent of households in Singapore have equal access to housing resources, albeit public housing and many are homeowners. The proportions bear witness to the realization of housing rights. This remarkable success of Singapore has provided answers to many questions generally raised in relation to providing affordable housing to all. </a:t>
            </a:r>
          </a:p>
        </p:txBody>
      </p:sp>
    </p:spTree>
    <p:extLst>
      <p:ext uri="{BB962C8B-B14F-4D97-AF65-F5344CB8AC3E}">
        <p14:creationId xmlns:p14="http://schemas.microsoft.com/office/powerpoint/2010/main" val="9070011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SINGAPORE -II</a:t>
            </a:r>
            <a:endParaRPr lang="en-GB" b="1"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marL="0" indent="0">
              <a:buNone/>
            </a:pPr>
            <a:r>
              <a:rPr lang="en-US" dirty="0" smtClean="0"/>
              <a:t>SPECIFIC HOUSING INITIATIVES:</a:t>
            </a:r>
          </a:p>
          <a:p>
            <a:r>
              <a:rPr lang="en-US" dirty="0"/>
              <a:t>In Singapore the government plays extremely important role for providing houses to Singaporeans. The Government, through Housing Development Board (HDB) provides 90 percent of houses in the city-state of Singapore. </a:t>
            </a:r>
            <a:endParaRPr lang="en-US" dirty="0" smtClean="0"/>
          </a:p>
          <a:p>
            <a:r>
              <a:rPr lang="en-US" dirty="0" smtClean="0"/>
              <a:t>The </a:t>
            </a:r>
            <a:r>
              <a:rPr lang="en-US" dirty="0"/>
              <a:t>government is not only the largest housing developer, but also the largest mortgage provider through HDB. </a:t>
            </a:r>
            <a:endParaRPr lang="en-US" dirty="0" smtClean="0"/>
          </a:p>
          <a:p>
            <a:r>
              <a:rPr lang="en-US" dirty="0" smtClean="0"/>
              <a:t>The </a:t>
            </a:r>
            <a:r>
              <a:rPr lang="en-US" dirty="0"/>
              <a:t>government provided 60.1 billion Singaporean dollars (SGD) in the year 2000, which was much higher than the total housing loans of the private sector which was SGD 38.6 billion. </a:t>
            </a:r>
            <a:endParaRPr lang="en-US" dirty="0" smtClean="0"/>
          </a:p>
          <a:p>
            <a:r>
              <a:rPr lang="en-US" dirty="0" smtClean="0"/>
              <a:t>HDB </a:t>
            </a:r>
            <a:r>
              <a:rPr lang="en-US" dirty="0"/>
              <a:t>provides housing loans to all eligible buyers of public housing. In 2005, the loan ceiling was 90 percent of the purchase price or market valuation. </a:t>
            </a:r>
            <a:endParaRPr lang="en-US" dirty="0" smtClean="0"/>
          </a:p>
          <a:p>
            <a:r>
              <a:rPr lang="en-US" dirty="0" smtClean="0"/>
              <a:t>The </a:t>
            </a:r>
            <a:r>
              <a:rPr lang="en-US" dirty="0"/>
              <a:t>maximum loan maturity is 65 years minus the applicant’s age or 30 years whichever is shorter. Borrower can use provident fund saving to repay the loans.</a:t>
            </a:r>
            <a:endParaRPr lang="en-GB" dirty="0"/>
          </a:p>
        </p:txBody>
      </p:sp>
    </p:spTree>
    <p:extLst>
      <p:ext uri="{BB962C8B-B14F-4D97-AF65-F5344CB8AC3E}">
        <p14:creationId xmlns:p14="http://schemas.microsoft.com/office/powerpoint/2010/main" val="907001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Country Info - II</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4976751"/>
              </p:ext>
            </p:extLst>
          </p:nvPr>
        </p:nvGraphicFramePr>
        <p:xfrm>
          <a:off x="457200" y="1524000"/>
          <a:ext cx="8229600" cy="4038601"/>
        </p:xfrm>
        <a:graphic>
          <a:graphicData uri="http://schemas.openxmlformats.org/drawingml/2006/table">
            <a:tbl>
              <a:tblPr firstRow="1" firstCol="1" bandRow="1">
                <a:tableStyleId>{5C22544A-7EE6-4342-B048-85BDC9FD1C3A}</a:tableStyleId>
              </a:tblPr>
              <a:tblGrid>
                <a:gridCol w="2422344"/>
                <a:gridCol w="1451814"/>
                <a:gridCol w="1451814"/>
                <a:gridCol w="1451814"/>
                <a:gridCol w="1451814"/>
              </a:tblGrid>
              <a:tr h="764988">
                <a:tc>
                  <a:txBody>
                    <a:bodyPr/>
                    <a:lstStyle/>
                    <a:p>
                      <a:pPr algn="l">
                        <a:lnSpc>
                          <a:spcPct val="115000"/>
                        </a:lnSpc>
                        <a:spcAft>
                          <a:spcPts val="0"/>
                        </a:spcAft>
                      </a:pPr>
                      <a:r>
                        <a:rPr lang="en-US" sz="1600" dirty="0">
                          <a:effectLst/>
                        </a:rPr>
                        <a:t>Particulars</a:t>
                      </a:r>
                      <a:endParaRPr lang="en-GB" sz="1600" dirty="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Vietnam</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Hong Kong</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Singapore</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Korea Rep.</a:t>
                      </a:r>
                      <a:endParaRPr lang="en-GB" sz="1600">
                        <a:effectLst/>
                        <a:latin typeface="Calibri"/>
                        <a:ea typeface="Calibri"/>
                        <a:cs typeface="Times New Roman"/>
                      </a:endParaRPr>
                    </a:p>
                  </a:txBody>
                  <a:tcPr marL="68580" marR="68580" marT="0" marB="0"/>
                </a:tc>
              </a:tr>
              <a:tr h="935130">
                <a:tc>
                  <a:txBody>
                    <a:bodyPr/>
                    <a:lstStyle/>
                    <a:p>
                      <a:pPr algn="l">
                        <a:lnSpc>
                          <a:spcPct val="115000"/>
                        </a:lnSpc>
                        <a:spcAft>
                          <a:spcPts val="0"/>
                        </a:spcAft>
                      </a:pPr>
                      <a:r>
                        <a:rPr lang="en-US" sz="1600">
                          <a:effectLst/>
                        </a:rPr>
                        <a:t>Population</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91,519,289 </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dirty="0">
                          <a:effectLst/>
                        </a:rPr>
                        <a:t>7,153,519</a:t>
                      </a:r>
                      <a:endParaRPr lang="en-GB" sz="1600" dirty="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5,353,494</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48,860,500</a:t>
                      </a:r>
                      <a:endParaRPr lang="en-GB" sz="1600">
                        <a:effectLst/>
                        <a:latin typeface="Calibri"/>
                        <a:ea typeface="Calibri"/>
                        <a:cs typeface="Times New Roman"/>
                      </a:endParaRPr>
                    </a:p>
                  </a:txBody>
                  <a:tcPr marL="68580" marR="68580" marT="0" marB="0"/>
                </a:tc>
              </a:tr>
              <a:tr h="1402698">
                <a:tc>
                  <a:txBody>
                    <a:bodyPr/>
                    <a:lstStyle/>
                    <a:p>
                      <a:pPr algn="l">
                        <a:lnSpc>
                          <a:spcPct val="115000"/>
                        </a:lnSpc>
                        <a:spcAft>
                          <a:spcPts val="0"/>
                        </a:spcAft>
                      </a:pPr>
                      <a:r>
                        <a:rPr lang="en-US" sz="1600">
                          <a:effectLst/>
                        </a:rPr>
                        <a:t>Population Density</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263 person per sq. km.</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6,096 persons per sq. km.</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7,363 persons per sq. km.</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530 persons per sq/ km</a:t>
                      </a:r>
                      <a:endParaRPr lang="en-GB" sz="1600">
                        <a:effectLst/>
                        <a:latin typeface="Calibri"/>
                        <a:ea typeface="Calibri"/>
                        <a:cs typeface="Times New Roman"/>
                      </a:endParaRPr>
                    </a:p>
                  </a:txBody>
                  <a:tcPr marL="68580" marR="68580" marT="0" marB="0"/>
                </a:tc>
              </a:tr>
              <a:tr h="935785">
                <a:tc>
                  <a:txBody>
                    <a:bodyPr/>
                    <a:lstStyle/>
                    <a:p>
                      <a:pPr algn="l">
                        <a:lnSpc>
                          <a:spcPct val="115000"/>
                        </a:lnSpc>
                        <a:spcAft>
                          <a:spcPts val="0"/>
                        </a:spcAft>
                      </a:pPr>
                      <a:r>
                        <a:rPr lang="en-US" sz="1600">
                          <a:effectLst/>
                        </a:rPr>
                        <a:t>Per Capita Income</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US $ 1,374</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NA </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a:effectLst/>
                        </a:rPr>
                        <a:t>US$ 49,271</a:t>
                      </a:r>
                      <a:endParaRPr lang="en-GB" sz="1600">
                        <a:effectLst/>
                        <a:latin typeface="Calibri"/>
                        <a:ea typeface="Calibri"/>
                        <a:cs typeface="Times New Roman"/>
                      </a:endParaRPr>
                    </a:p>
                  </a:txBody>
                  <a:tcPr marL="68580" marR="68580" marT="0" marB="0"/>
                </a:tc>
                <a:tc>
                  <a:txBody>
                    <a:bodyPr/>
                    <a:lstStyle/>
                    <a:p>
                      <a:pPr algn="l">
                        <a:lnSpc>
                          <a:spcPct val="115000"/>
                        </a:lnSpc>
                        <a:spcAft>
                          <a:spcPts val="0"/>
                        </a:spcAft>
                      </a:pPr>
                      <a:r>
                        <a:rPr lang="en-US" sz="1600" dirty="0">
                          <a:effectLst/>
                        </a:rPr>
                        <a:t>US$ 22,278</a:t>
                      </a:r>
                      <a:endParaRPr lang="en-GB" sz="16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2276475" y="3457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pitchFamily="34" charset="0"/>
                <a:cs typeface="Arial" pitchFamily="34" charset="0"/>
              </a:rPr>
              <a:t/>
            </a:r>
            <a:br>
              <a:rPr kumimoji="0" lang="en-GB" sz="1800" b="0" i="0" u="none" strike="noStrike" cap="none" normalizeH="0" baseline="0" smtClean="0">
                <a:ln>
                  <a:noFill/>
                </a:ln>
                <a:solidFill>
                  <a:schemeClr val="tx1"/>
                </a:solidFill>
                <a:effectLst/>
                <a:latin typeface="Arial" pitchFamily="34" charset="0"/>
                <a:cs typeface="Arial" pitchFamily="34" charset="0"/>
              </a:rPr>
            </a:b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2"/>
          <p:cNvSpPr>
            <a:spLocks noChangeArrowheads="1"/>
          </p:cNvSpPr>
          <p:nvPr/>
        </p:nvSpPr>
        <p:spPr bwMode="auto">
          <a:xfrm>
            <a:off x="384313" y="5562600"/>
            <a:ext cx="3017838"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381000" y="5867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hlinkClick r:id=""/>
              </a:rPr>
              <a:t>[</a:t>
            </a: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1]</a:t>
            </a:r>
            <a:r>
              <a:rPr kumimoji="0" lang="en-US" sz="10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https://www.cia.gov/library/publications/the-world-factbook/geos/id.html</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[2]</a:t>
            </a:r>
            <a:r>
              <a:rPr kumimoji="0" lang="en-US" sz="10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Dynamic Impact of Land Supply on Population Mobility with Evidence from Hong Kong, by Eddie C.M. </a:t>
            </a:r>
            <a:r>
              <a:rPr kumimoji="0" lang="en-US" sz="800" b="0" i="0" u="none" strike="noStrike" cap="none" normalizeH="0" baseline="0" dirty="0" err="1" smtClean="0" bmk="">
                <a:ln>
                  <a:noFill/>
                </a:ln>
                <a:solidFill>
                  <a:schemeClr val="tx1"/>
                </a:solidFill>
                <a:effectLst/>
                <a:latin typeface="Calibri" pitchFamily="34" charset="0"/>
                <a:ea typeface="Calibri" pitchFamily="34" charset="0"/>
                <a:cs typeface="Times New Roman" pitchFamily="18" charset="0"/>
              </a:rPr>
              <a:t>Hui</a:t>
            </a:r>
            <a:r>
              <a:rPr kumimoji="0" lang="en-US" sz="8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and Francis K.W Wong</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[3]</a:t>
            </a:r>
            <a:r>
              <a:rPr kumimoji="0" lang="en-US" sz="10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http://en.wikipedia.org/wiki/List_of_sovereign_states_and_dependent_territories_by_population_density</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[4]</a:t>
            </a:r>
            <a:r>
              <a:rPr kumimoji="0" lang="en-US" sz="10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http://en.wikipedia.org/wiki/List_of_sovereign_states_and_dependent_territories_by_population_density</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[5]</a:t>
            </a:r>
            <a:r>
              <a:rPr kumimoji="0" lang="en-US" sz="10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http://en.wikipedia.org/wiki/List_of_countries_by_GDP_%28nominal%29_per_capita</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[6]</a:t>
            </a:r>
            <a:r>
              <a:rPr kumimoji="0" lang="en-US" sz="1000" b="0" i="0" u="none" strike="noStrike" cap="none" normalizeH="0" baseline="0" dirty="0" smtClean="0" bmk="">
                <a:ln>
                  <a:noFill/>
                </a:ln>
                <a:solidFill>
                  <a:schemeClr val="tx1"/>
                </a:solidFill>
                <a:effectLst/>
                <a:latin typeface="Calibri" pitchFamily="34" charset="0"/>
                <a:ea typeface="Calibri" pitchFamily="34" charset="0"/>
                <a:cs typeface="Times New Roman" pitchFamily="18" charset="0"/>
              </a:rPr>
              <a:t> http://en.wikipedia.org/wiki/List_of_countries_by_GDP_%28nominal%29_per_capita</a:t>
            </a:r>
            <a:endParaRPr kumimoji="0" lang="en-GB"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30000" dirty="0" smtClean="0" bmk="">
                <a:ln>
                  <a:noFill/>
                </a:ln>
                <a:solidFill>
                  <a:schemeClr val="tx1"/>
                </a:solidFill>
                <a:effectLst/>
                <a:latin typeface="Calibri" pitchFamily="34" charset="0"/>
                <a:ea typeface="Calibri" pitchFamily="34" charset="0"/>
                <a:cs typeface="Times New Roman" pitchFamily="18" charset="0"/>
                <a:hlinkClick r:id=""/>
              </a:rPr>
              <a:t>[7]</a:t>
            </a:r>
            <a:r>
              <a:rPr kumimoji="0" lang="en-US"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http://en.wikipedia.org/wiki/List_of_countries_by_GDP_%28nominal%29_per_capita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826980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REP. OF KOREA -I</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9254147"/>
              </p:ext>
            </p:extLst>
          </p:nvPr>
        </p:nvGraphicFramePr>
        <p:xfrm>
          <a:off x="838200" y="1828800"/>
          <a:ext cx="3124200" cy="1600200"/>
        </p:xfrm>
        <a:graphic>
          <a:graphicData uri="http://schemas.openxmlformats.org/drawingml/2006/table">
            <a:tbl>
              <a:tblPr firstRow="1" firstCol="1" bandRow="1">
                <a:tableStyleId>{5C22544A-7EE6-4342-B048-85BDC9FD1C3A}</a:tableStyleId>
              </a:tblPr>
              <a:tblGrid>
                <a:gridCol w="3124200"/>
              </a:tblGrid>
              <a:tr h="533400">
                <a:tc>
                  <a:txBody>
                    <a:bodyPr/>
                    <a:lstStyle/>
                    <a:p>
                      <a:pPr algn="l">
                        <a:lnSpc>
                          <a:spcPct val="115000"/>
                        </a:lnSpc>
                        <a:spcAft>
                          <a:spcPts val="0"/>
                        </a:spcAft>
                      </a:pPr>
                      <a:r>
                        <a:rPr lang="en-US" sz="2400" dirty="0">
                          <a:effectLst/>
                          <a:latin typeface="Times New Roman" pitchFamily="18" charset="0"/>
                          <a:cs typeface="Times New Roman" pitchFamily="18" charset="0"/>
                        </a:rPr>
                        <a:t>Population</a:t>
                      </a:r>
                      <a:endParaRPr lang="en-GB" sz="2400" dirty="0">
                        <a:effectLst/>
                        <a:latin typeface="Times New Roman" pitchFamily="18" charset="0"/>
                        <a:ea typeface="Calibri"/>
                        <a:cs typeface="Times New Roman" pitchFamily="18" charset="0"/>
                      </a:endParaRPr>
                    </a:p>
                  </a:txBody>
                  <a:tcPr marL="65473" marR="65473" marT="0" marB="0"/>
                </a:tc>
              </a:tr>
              <a:tr h="533400">
                <a:tc>
                  <a:txBody>
                    <a:bodyPr/>
                    <a:lstStyle/>
                    <a:p>
                      <a:pPr algn="l">
                        <a:lnSpc>
                          <a:spcPct val="115000"/>
                        </a:lnSpc>
                        <a:spcAft>
                          <a:spcPts val="0"/>
                        </a:spcAft>
                      </a:pPr>
                      <a:r>
                        <a:rPr lang="en-US" sz="2400" dirty="0">
                          <a:effectLst/>
                          <a:latin typeface="Times New Roman" pitchFamily="18" charset="0"/>
                          <a:cs typeface="Times New Roman" pitchFamily="18" charset="0"/>
                        </a:rPr>
                        <a:t>Population Density</a:t>
                      </a:r>
                      <a:endParaRPr lang="en-GB" sz="2400" dirty="0">
                        <a:effectLst/>
                        <a:latin typeface="Times New Roman" pitchFamily="18" charset="0"/>
                        <a:ea typeface="Calibri"/>
                        <a:cs typeface="Times New Roman" pitchFamily="18" charset="0"/>
                      </a:endParaRPr>
                    </a:p>
                  </a:txBody>
                  <a:tcPr marL="65473" marR="65473" marT="0" marB="0"/>
                </a:tc>
              </a:tr>
              <a:tr h="533400">
                <a:tc>
                  <a:txBody>
                    <a:bodyPr/>
                    <a:lstStyle/>
                    <a:p>
                      <a:pPr algn="l">
                        <a:lnSpc>
                          <a:spcPct val="115000"/>
                        </a:lnSpc>
                        <a:spcAft>
                          <a:spcPts val="0"/>
                        </a:spcAft>
                      </a:pPr>
                      <a:r>
                        <a:rPr lang="en-US" sz="2400" dirty="0">
                          <a:effectLst/>
                          <a:latin typeface="Times New Roman" pitchFamily="18" charset="0"/>
                          <a:cs typeface="Times New Roman" pitchFamily="18" charset="0"/>
                        </a:rPr>
                        <a:t>Per Capita Income</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12989149"/>
              </p:ext>
            </p:extLst>
          </p:nvPr>
        </p:nvGraphicFramePr>
        <p:xfrm>
          <a:off x="3962400" y="1828800"/>
          <a:ext cx="4343400" cy="1600200"/>
        </p:xfrm>
        <a:graphic>
          <a:graphicData uri="http://schemas.openxmlformats.org/drawingml/2006/table">
            <a:tbl>
              <a:tblPr firstRow="1" firstCol="1" bandRow="1">
                <a:tableStyleId>{5C22544A-7EE6-4342-B048-85BDC9FD1C3A}</a:tableStyleId>
              </a:tblPr>
              <a:tblGrid>
                <a:gridCol w="4343400"/>
              </a:tblGrid>
              <a:tr h="533400">
                <a:tc>
                  <a:txBody>
                    <a:bodyPr/>
                    <a:lstStyle/>
                    <a:p>
                      <a:pPr algn="l">
                        <a:lnSpc>
                          <a:spcPct val="115000"/>
                        </a:lnSpc>
                        <a:spcAft>
                          <a:spcPts val="0"/>
                        </a:spcAft>
                      </a:pPr>
                      <a:r>
                        <a:rPr lang="en-US" sz="2400" dirty="0">
                          <a:effectLst/>
                          <a:latin typeface="Times New Roman" pitchFamily="18" charset="0"/>
                          <a:cs typeface="Times New Roman" pitchFamily="18" charset="0"/>
                        </a:rPr>
                        <a:t>48,860,500</a:t>
                      </a:r>
                      <a:endParaRPr lang="en-GB" sz="2400" dirty="0">
                        <a:effectLst/>
                        <a:latin typeface="Times New Roman" pitchFamily="18" charset="0"/>
                        <a:ea typeface="Calibri"/>
                        <a:cs typeface="Times New Roman" pitchFamily="18" charset="0"/>
                      </a:endParaRPr>
                    </a:p>
                  </a:txBody>
                  <a:tcPr marL="65473" marR="65473" marT="0" marB="0"/>
                </a:tc>
              </a:tr>
              <a:tr h="533400">
                <a:tc>
                  <a:txBody>
                    <a:bodyPr/>
                    <a:lstStyle/>
                    <a:p>
                      <a:pPr algn="l">
                        <a:lnSpc>
                          <a:spcPct val="115000"/>
                        </a:lnSpc>
                        <a:spcAft>
                          <a:spcPts val="0"/>
                        </a:spcAft>
                      </a:pPr>
                      <a:r>
                        <a:rPr lang="en-US" sz="2400">
                          <a:effectLst/>
                          <a:latin typeface="Times New Roman" pitchFamily="18" charset="0"/>
                          <a:cs typeface="Times New Roman" pitchFamily="18" charset="0"/>
                        </a:rPr>
                        <a:t>530 persons per sq/ km</a:t>
                      </a:r>
                      <a:endParaRPr lang="en-GB" sz="2400">
                        <a:effectLst/>
                        <a:latin typeface="Times New Roman" pitchFamily="18" charset="0"/>
                        <a:ea typeface="Calibri"/>
                        <a:cs typeface="Times New Roman" pitchFamily="18" charset="0"/>
                      </a:endParaRPr>
                    </a:p>
                  </a:txBody>
                  <a:tcPr marL="65473" marR="65473" marT="0" marB="0"/>
                </a:tc>
              </a:tr>
              <a:tr h="533400">
                <a:tc>
                  <a:txBody>
                    <a:bodyPr/>
                    <a:lstStyle/>
                    <a:p>
                      <a:pPr algn="l">
                        <a:lnSpc>
                          <a:spcPct val="115000"/>
                        </a:lnSpc>
                        <a:spcAft>
                          <a:spcPts val="0"/>
                        </a:spcAft>
                      </a:pPr>
                      <a:r>
                        <a:rPr lang="en-US" sz="2400" dirty="0">
                          <a:effectLst/>
                          <a:latin typeface="Times New Roman" pitchFamily="18" charset="0"/>
                          <a:cs typeface="Times New Roman" pitchFamily="18" charset="0"/>
                        </a:rPr>
                        <a:t>US$ 22,278</a:t>
                      </a:r>
                      <a:endParaRPr lang="en-GB" sz="2400" dirty="0">
                        <a:effectLst/>
                        <a:latin typeface="Times New Roman" pitchFamily="18" charset="0"/>
                        <a:ea typeface="Calibri"/>
                        <a:cs typeface="Times New Roman" pitchFamily="18" charset="0"/>
                      </a:endParaRPr>
                    </a:p>
                  </a:txBody>
                  <a:tcPr marL="65473" marR="65473" marT="0" marB="0"/>
                </a:tc>
              </a:tr>
            </a:tbl>
          </a:graphicData>
        </a:graphic>
      </p:graphicFrame>
      <p:sp>
        <p:nvSpPr>
          <p:cNvPr id="3" name="TextBox 2"/>
          <p:cNvSpPr txBox="1"/>
          <p:nvPr/>
        </p:nvSpPr>
        <p:spPr>
          <a:xfrm>
            <a:off x="838200" y="3657600"/>
            <a:ext cx="7467600" cy="2308324"/>
          </a:xfrm>
          <a:prstGeom prst="rect">
            <a:avLst/>
          </a:prstGeom>
          <a:noFill/>
        </p:spPr>
        <p:txBody>
          <a:bodyPr wrap="square" rtlCol="0">
            <a:spAutoFit/>
          </a:bodyPr>
          <a:lstStyle/>
          <a:p>
            <a:r>
              <a:rPr lang="en-US" b="1" dirty="0" smtClean="0"/>
              <a:t>AFFORDABILITY:</a:t>
            </a:r>
          </a:p>
          <a:p>
            <a:r>
              <a:rPr lang="en-US" dirty="0" smtClean="0"/>
              <a:t>Korea </a:t>
            </a:r>
            <a:r>
              <a:rPr lang="en-US" dirty="0"/>
              <a:t>is working to develop an affordability index known as “Housing Affordability Index” (HAI). HAI is calculated as follows: the mean price of raw data of the national housing price index of </a:t>
            </a:r>
            <a:r>
              <a:rPr lang="en-US" dirty="0" err="1"/>
              <a:t>Kookmin</a:t>
            </a:r>
            <a:r>
              <a:rPr lang="en-US" dirty="0"/>
              <a:t> Bank is used as the representative price of standard house. The mean income of working class in urban area of Korea is used as a standard income. Interest rate quoted from the weighted average mortgage rate of saving banks published by the Bank  of Korea is used in working of EMIs.</a:t>
            </a:r>
            <a:r>
              <a:rPr lang="en-GB" dirty="0"/>
              <a:t> </a:t>
            </a:r>
          </a:p>
        </p:txBody>
      </p:sp>
    </p:spTree>
    <p:extLst>
      <p:ext uri="{BB962C8B-B14F-4D97-AF65-F5344CB8AC3E}">
        <p14:creationId xmlns:p14="http://schemas.microsoft.com/office/powerpoint/2010/main" val="9070011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Country specific information – profile and housing: </a:t>
            </a:r>
            <a:r>
              <a:rPr lang="en-US" b="1" dirty="0" smtClean="0"/>
              <a:t>REP. OF KOREA-II</a:t>
            </a:r>
            <a:endParaRPr lang="en-GB" b="1" dirty="0"/>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pPr marL="0" indent="0">
              <a:spcAft>
                <a:spcPts val="1200"/>
              </a:spcAft>
              <a:buNone/>
            </a:pPr>
            <a:r>
              <a:rPr lang="en-US" dirty="0" smtClean="0"/>
              <a:t>SPECIFIC HOUSING INITIATIVES:</a:t>
            </a:r>
          </a:p>
          <a:p>
            <a:r>
              <a:rPr lang="en-GB" dirty="0"/>
              <a:t>In Korea the housing finance sector was very small while Korean economy was developing. The Korean Housing Bank-KHB, owned by the Government, was the main player in this regards. </a:t>
            </a:r>
            <a:endParaRPr lang="en-GB" dirty="0" smtClean="0"/>
          </a:p>
          <a:p>
            <a:r>
              <a:rPr lang="en-GB" dirty="0" smtClean="0"/>
              <a:t>In </a:t>
            </a:r>
            <a:r>
              <a:rPr lang="en-GB" dirty="0"/>
              <a:t>1985 the KHB had 86% market share, and Mortgage Debt to GDP ratio stood at 6%, which went up to 10% in 1992. </a:t>
            </a:r>
            <a:endParaRPr lang="en-GB" dirty="0" smtClean="0"/>
          </a:p>
          <a:p>
            <a:r>
              <a:rPr lang="en-GB" dirty="0" smtClean="0"/>
              <a:t>In </a:t>
            </a:r>
            <a:r>
              <a:rPr lang="en-GB" dirty="0"/>
              <a:t>1997 KHB was privatized to form Housing and Commercial Bank- H&amp;CB. The KHB continued to play a major role in housing finance. Together the KHB and National Housing Fund provided for more than 80% of new housing credit, and Mortgage Debt to GDP ratio went up to 13% by late 90s. </a:t>
            </a:r>
            <a:endParaRPr lang="en-GB" dirty="0" smtClean="0"/>
          </a:p>
          <a:p>
            <a:r>
              <a:rPr lang="en-GB" dirty="0" smtClean="0"/>
              <a:t>By </a:t>
            </a:r>
            <a:r>
              <a:rPr lang="en-GB" dirty="0"/>
              <a:t>2008 the market complexion had dramatically changed with MD to GDP Ratio reaching to 30%. </a:t>
            </a:r>
            <a:endParaRPr lang="en-GB" dirty="0" smtClean="0"/>
          </a:p>
          <a:p>
            <a:r>
              <a:rPr lang="en-GB" dirty="0" smtClean="0"/>
              <a:t>Today </a:t>
            </a:r>
            <a:r>
              <a:rPr lang="en-GB" dirty="0"/>
              <a:t>Banks, including Housing and Commercial Bank, have 77% of the market share, and 23% of the market is with Non-Bank Financial Institutions such as cooperatives, insurance companies, savings banks, and finance companies</a:t>
            </a:r>
          </a:p>
        </p:txBody>
      </p:sp>
    </p:spTree>
    <p:extLst>
      <p:ext uri="{BB962C8B-B14F-4D97-AF65-F5344CB8AC3E}">
        <p14:creationId xmlns:p14="http://schemas.microsoft.com/office/powerpoint/2010/main" val="907001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Overview of Affordable Housing Issues and </a:t>
            </a:r>
            <a:r>
              <a:rPr lang="en-US" dirty="0" smtClean="0"/>
              <a:t>challenges: Global View</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endParaRPr lang="en-US" dirty="0" smtClean="0"/>
          </a:p>
          <a:p>
            <a:r>
              <a:rPr lang="en-US" sz="2400" dirty="0" smtClean="0"/>
              <a:t>In today’s world, affordability in context with </a:t>
            </a:r>
            <a:r>
              <a:rPr lang="en-US" sz="2400" dirty="0" smtClean="0"/>
              <a:t>housing and </a:t>
            </a:r>
            <a:r>
              <a:rPr lang="en-US" sz="2400" dirty="0" smtClean="0"/>
              <a:t>housing finance is an emerging concern. </a:t>
            </a:r>
            <a:r>
              <a:rPr lang="en-US" sz="2400" dirty="0" smtClean="0"/>
              <a:t>Increasing number of countries</a:t>
            </a:r>
            <a:r>
              <a:rPr lang="en-US" sz="2400" dirty="0" smtClean="0"/>
              <a:t> </a:t>
            </a:r>
            <a:r>
              <a:rPr lang="en-US" sz="2400" dirty="0" smtClean="0"/>
              <a:t>are </a:t>
            </a:r>
            <a:r>
              <a:rPr lang="en-US" sz="2400" dirty="0" smtClean="0"/>
              <a:t>talk</a:t>
            </a:r>
            <a:r>
              <a:rPr lang="en-US" sz="2400" dirty="0" smtClean="0"/>
              <a:t>ing </a:t>
            </a:r>
            <a:r>
              <a:rPr lang="en-US" sz="2400" dirty="0" smtClean="0"/>
              <a:t>about the </a:t>
            </a:r>
            <a:r>
              <a:rPr lang="en-US" sz="2400" dirty="0" smtClean="0"/>
              <a:t>shelterless poor from low-income segment </a:t>
            </a:r>
            <a:r>
              <a:rPr lang="en-US" sz="2400" dirty="0" smtClean="0"/>
              <a:t>in need of </a:t>
            </a:r>
            <a:r>
              <a:rPr lang="en-US" sz="2400" dirty="0" smtClean="0"/>
              <a:t>affordable housing. In </a:t>
            </a:r>
            <a:r>
              <a:rPr lang="en-US" sz="2400" dirty="0" smtClean="0"/>
              <a:t>a world where in some countries mortgage debt to GDP ratios are around or more than 100 percent, like in Scandinavian countries</a:t>
            </a:r>
            <a:r>
              <a:rPr lang="en-US" sz="2400" dirty="0" smtClean="0"/>
              <a:t>, Europe and America </a:t>
            </a:r>
            <a:r>
              <a:rPr lang="en-US" sz="2400" dirty="0" smtClean="0"/>
              <a:t>with MD to GDP ratios above 50%, </a:t>
            </a:r>
            <a:r>
              <a:rPr lang="en-US" sz="2400" dirty="0" smtClean="0"/>
              <a:t> while others are at  the </a:t>
            </a:r>
            <a:r>
              <a:rPr lang="en-US" sz="2400" dirty="0" smtClean="0"/>
              <a:t>bottom </a:t>
            </a:r>
            <a:r>
              <a:rPr lang="en-US" sz="2400" dirty="0" smtClean="0"/>
              <a:t>like Pakistan at less than one percent.  </a:t>
            </a:r>
          </a:p>
          <a:p>
            <a:r>
              <a:rPr lang="en-US" sz="2400" dirty="0" smtClean="0"/>
              <a:t>While </a:t>
            </a:r>
            <a:r>
              <a:rPr lang="en-US" sz="2400" dirty="0" smtClean="0"/>
              <a:t>in </a:t>
            </a:r>
            <a:r>
              <a:rPr lang="en-US" sz="2400" dirty="0" smtClean="0"/>
              <a:t>some countries the </a:t>
            </a:r>
            <a:r>
              <a:rPr lang="en-US" sz="2400" dirty="0" smtClean="0"/>
              <a:t>persons per </a:t>
            </a:r>
            <a:r>
              <a:rPr lang="en-US" sz="2400" dirty="0" smtClean="0"/>
              <a:t>room density is around </a:t>
            </a:r>
            <a:r>
              <a:rPr lang="en-US" sz="2400" dirty="0" smtClean="0"/>
              <a:t>one person/room,  </a:t>
            </a:r>
            <a:r>
              <a:rPr lang="en-US" sz="2400" dirty="0" smtClean="0"/>
              <a:t>and in some other </a:t>
            </a:r>
            <a:r>
              <a:rPr lang="en-US" sz="2400" dirty="0" smtClean="0"/>
              <a:t>countries like India and Pakistan it 3.5. </a:t>
            </a:r>
            <a:endParaRPr lang="en-US" sz="2400" dirty="0" smtClean="0"/>
          </a:p>
          <a:p>
            <a:endParaRPr lang="en-US" sz="2400" dirty="0"/>
          </a:p>
          <a:p>
            <a:pPr marL="0" indent="0">
              <a:buNone/>
            </a:pPr>
            <a:r>
              <a:rPr lang="en-US" sz="2400" dirty="0" smtClean="0"/>
              <a:t>Hence the definition and terms of affordability should logically arise country-wise, or at best region-wise, in view of particular socio-economic and demographic conditions prevailing in those countries, areas or regions.</a:t>
            </a:r>
          </a:p>
          <a:p>
            <a:pPr marL="0" indent="0">
              <a:buNone/>
            </a:pPr>
            <a:endParaRPr lang="en-US" dirty="0" smtClean="0"/>
          </a:p>
          <a:p>
            <a:endParaRPr lang="en-US" dirty="0"/>
          </a:p>
        </p:txBody>
      </p:sp>
    </p:spTree>
    <p:extLst>
      <p:ext uri="{BB962C8B-B14F-4D97-AF65-F5344CB8AC3E}">
        <p14:creationId xmlns:p14="http://schemas.microsoft.com/office/powerpoint/2010/main" val="3054671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spcBef>
                <a:spcPct val="20000"/>
              </a:spcBef>
            </a:pPr>
            <a:r>
              <a:rPr lang="en-US" dirty="0" smtClean="0"/>
              <a:t>Overview of Affordable Housing Issues and </a:t>
            </a:r>
            <a:r>
              <a:rPr lang="en-US" dirty="0" smtClean="0"/>
              <a:t>challenges</a:t>
            </a:r>
            <a:r>
              <a:rPr lang="en-US" sz="3300" dirty="0">
                <a:solidFill>
                  <a:prstClr val="black"/>
                </a:solidFill>
                <a:ea typeface="+mn-ea"/>
                <a:cs typeface="+mn-cs"/>
              </a:rPr>
              <a:t/>
            </a:r>
            <a:br>
              <a:rPr lang="en-US" sz="3300" dirty="0">
                <a:solidFill>
                  <a:prstClr val="black"/>
                </a:solidFill>
                <a:ea typeface="+mn-ea"/>
                <a:cs typeface="+mn-cs"/>
              </a:rPr>
            </a:br>
            <a:endParaRPr lang="en-US" dirty="0"/>
          </a:p>
        </p:txBody>
      </p:sp>
      <p:sp>
        <p:nvSpPr>
          <p:cNvPr id="3" name="Content Placeholder 2"/>
          <p:cNvSpPr>
            <a:spLocks noGrp="1"/>
          </p:cNvSpPr>
          <p:nvPr>
            <p:ph idx="1"/>
          </p:nvPr>
        </p:nvSpPr>
        <p:spPr/>
        <p:txBody>
          <a:bodyPr>
            <a:normAutofit/>
          </a:bodyPr>
          <a:lstStyle/>
          <a:p>
            <a:pPr marL="0" indent="0">
              <a:buNone/>
            </a:pPr>
            <a:r>
              <a:rPr lang="en-US" sz="2000" b="1" dirty="0" smtClean="0"/>
              <a:t>Supply Side Challenges</a:t>
            </a:r>
            <a:r>
              <a:rPr lang="en-US" sz="2000" dirty="0" smtClean="0"/>
              <a:t>:</a:t>
            </a:r>
          </a:p>
          <a:p>
            <a:r>
              <a:rPr lang="en-US" sz="2000" dirty="0" smtClean="0"/>
              <a:t>Affordable Serviced Land</a:t>
            </a:r>
          </a:p>
          <a:p>
            <a:r>
              <a:rPr lang="en-US" sz="2000" dirty="0" smtClean="0"/>
              <a:t>Low-Cost Construction Technology</a:t>
            </a:r>
          </a:p>
          <a:p>
            <a:r>
              <a:rPr lang="en-US" sz="2000" dirty="0" smtClean="0"/>
              <a:t>Low-Cost Construction materials</a:t>
            </a:r>
          </a:p>
          <a:p>
            <a:r>
              <a:rPr lang="en-US" sz="2000" dirty="0" smtClean="0"/>
              <a:t>Manufacturing Scale Production</a:t>
            </a:r>
          </a:p>
          <a:p>
            <a:r>
              <a:rPr lang="en-US" sz="2000" dirty="0" smtClean="0"/>
              <a:t>Regulatory and Fiscal Support</a:t>
            </a:r>
          </a:p>
          <a:p>
            <a:pPr marL="0" indent="0">
              <a:buNone/>
            </a:pPr>
            <a:r>
              <a:rPr lang="en-US" sz="2000" b="1" dirty="0" smtClean="0"/>
              <a:t>Finance Side Challenges</a:t>
            </a:r>
          </a:p>
          <a:p>
            <a:r>
              <a:rPr lang="en-US" sz="2000" dirty="0" smtClean="0"/>
              <a:t>Long Term Finding</a:t>
            </a:r>
          </a:p>
          <a:p>
            <a:r>
              <a:rPr lang="en-US" sz="2000" dirty="0" smtClean="0"/>
              <a:t>Variable </a:t>
            </a:r>
            <a:r>
              <a:rPr lang="en-US" sz="2000" dirty="0" err="1" smtClean="0"/>
              <a:t>vs</a:t>
            </a:r>
            <a:r>
              <a:rPr lang="en-US" sz="2000" dirty="0" smtClean="0"/>
              <a:t> Fixed rate</a:t>
            </a:r>
          </a:p>
          <a:p>
            <a:r>
              <a:rPr lang="en-US" sz="2000" dirty="0" smtClean="0"/>
              <a:t>Affordable Mortgages</a:t>
            </a:r>
          </a:p>
          <a:p>
            <a:r>
              <a:rPr lang="en-US" sz="2000" dirty="0" smtClean="0"/>
              <a:t>Financial Inclusion</a:t>
            </a:r>
          </a:p>
          <a:p>
            <a:r>
              <a:rPr lang="en-US" sz="2000" dirty="0">
                <a:solidFill>
                  <a:prstClr val="black"/>
                </a:solidFill>
              </a:rPr>
              <a:t>Regulatory and Fiscal Support</a:t>
            </a:r>
          </a:p>
          <a:p>
            <a:pPr marL="0" indent="0">
              <a:buNone/>
            </a:pPr>
            <a:endParaRPr lang="en-US" sz="2000" dirty="0" smtClean="0"/>
          </a:p>
          <a:p>
            <a:pPr marL="0" indent="0">
              <a:buNone/>
            </a:pPr>
            <a:endParaRPr lang="en-US" sz="2400" dirty="0" smtClean="0"/>
          </a:p>
          <a:p>
            <a:pPr marL="0" indent="0">
              <a:buNone/>
            </a:pPr>
            <a:endParaRPr lang="en-US" dirty="0" smtClean="0"/>
          </a:p>
          <a:p>
            <a:endParaRPr lang="en-US" dirty="0"/>
          </a:p>
        </p:txBody>
      </p:sp>
    </p:spTree>
    <p:extLst>
      <p:ext uri="{BB962C8B-B14F-4D97-AF65-F5344CB8AC3E}">
        <p14:creationId xmlns:p14="http://schemas.microsoft.com/office/powerpoint/2010/main" val="343667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spcBef>
                <a:spcPct val="20000"/>
              </a:spcBef>
            </a:pPr>
            <a:r>
              <a:rPr lang="en-US" dirty="0" smtClean="0"/>
              <a:t>Overview of Affordable Housing Issues and </a:t>
            </a:r>
            <a:r>
              <a:rPr lang="en-US" dirty="0" smtClean="0"/>
              <a:t>challenges: </a:t>
            </a:r>
            <a:r>
              <a:rPr lang="en-US" sz="3200" dirty="0">
                <a:solidFill>
                  <a:prstClr val="black"/>
                </a:solidFill>
                <a:ea typeface="+mn-ea"/>
                <a:cs typeface="+mn-cs"/>
              </a:rPr>
              <a:t>Regional View</a:t>
            </a:r>
            <a:br>
              <a:rPr lang="en-US" sz="3200" dirty="0">
                <a:solidFill>
                  <a:prstClr val="black"/>
                </a:solidFill>
                <a:ea typeface="+mn-ea"/>
                <a:cs typeface="+mn-cs"/>
              </a:rPr>
            </a:br>
            <a:endParaRPr lang="en-US" dirty="0"/>
          </a:p>
        </p:txBody>
      </p:sp>
      <p:sp>
        <p:nvSpPr>
          <p:cNvPr id="3" name="Content Placeholder 2"/>
          <p:cNvSpPr>
            <a:spLocks noGrp="1"/>
          </p:cNvSpPr>
          <p:nvPr>
            <p:ph idx="1"/>
          </p:nvPr>
        </p:nvSpPr>
        <p:spPr/>
        <p:txBody>
          <a:bodyPr>
            <a:normAutofit fontScale="92500"/>
          </a:bodyPr>
          <a:lstStyle/>
          <a:p>
            <a:r>
              <a:rPr lang="en-US" sz="2400" dirty="0" smtClean="0"/>
              <a:t>In </a:t>
            </a:r>
            <a:r>
              <a:rPr lang="en-US" sz="2400" dirty="0" smtClean="0"/>
              <a:t>EA </a:t>
            </a:r>
            <a:r>
              <a:rPr lang="en-US" sz="2400" dirty="0" smtClean="0"/>
              <a:t>region </a:t>
            </a:r>
            <a:r>
              <a:rPr lang="en-US" sz="2400" dirty="0" smtClean="0"/>
              <a:t>select </a:t>
            </a:r>
            <a:r>
              <a:rPr lang="en-US" sz="2400" dirty="0" smtClean="0"/>
              <a:t>countries </a:t>
            </a:r>
            <a:r>
              <a:rPr lang="en-US" sz="2400" dirty="0" smtClean="0"/>
              <a:t>cover</a:t>
            </a:r>
            <a:r>
              <a:rPr lang="en-US" sz="2400" dirty="0" smtClean="0"/>
              <a:t> </a:t>
            </a:r>
            <a:r>
              <a:rPr lang="en-US" sz="2400" dirty="0" smtClean="0"/>
              <a:t>Indonesia, Malaysia, Thailand, Philippines, Mongolia, Vietnam Hong Kong, Singapore and </a:t>
            </a:r>
            <a:r>
              <a:rPr lang="en-US" sz="2400" dirty="0" smtClean="0"/>
              <a:t>Korea. </a:t>
            </a:r>
          </a:p>
          <a:p>
            <a:r>
              <a:rPr lang="en-US" sz="2400" dirty="0" smtClean="0"/>
              <a:t>The</a:t>
            </a:r>
            <a:r>
              <a:rPr lang="en-US" sz="2400" dirty="0" smtClean="0"/>
              <a:t> </a:t>
            </a:r>
            <a:r>
              <a:rPr lang="en-US" sz="2400" dirty="0" smtClean="0"/>
              <a:t>countries range from high income countries (like Hong Kong, Singapore and Korea) to middle income countries (like Indonesia, Malaysia and Thailand) to low/lower-middle income countries (like Philippines, Mongolia, Vietnam </a:t>
            </a:r>
            <a:r>
              <a:rPr lang="en-US" sz="2400" dirty="0" err="1" smtClean="0"/>
              <a:t>etc</a:t>
            </a:r>
            <a:r>
              <a:rPr lang="en-US" sz="2400" dirty="0" smtClean="0"/>
              <a:t>). </a:t>
            </a:r>
            <a:endParaRPr lang="en-US" sz="2400" dirty="0" smtClean="0"/>
          </a:p>
          <a:p>
            <a:r>
              <a:rPr lang="en-US" sz="2400" dirty="0" smtClean="0"/>
              <a:t>A </a:t>
            </a:r>
            <a:r>
              <a:rPr lang="en-US" sz="2400" dirty="0" smtClean="0"/>
              <a:t>single term to describe affordability in every country </a:t>
            </a:r>
            <a:r>
              <a:rPr lang="en-US" sz="2400" dirty="0" smtClean="0"/>
              <a:t>is hard to</a:t>
            </a:r>
            <a:r>
              <a:rPr lang="en-US" sz="2400" dirty="0" smtClean="0"/>
              <a:t> find. However countries </a:t>
            </a:r>
            <a:r>
              <a:rPr lang="en-US" sz="2400" dirty="0" smtClean="0"/>
              <a:t>of the region either in practice or in theory </a:t>
            </a:r>
            <a:r>
              <a:rPr lang="en-US" sz="2400" dirty="0" smtClean="0"/>
              <a:t>have </a:t>
            </a:r>
            <a:r>
              <a:rPr lang="en-US" sz="2400" dirty="0" smtClean="0"/>
              <a:t>developed some definition of affordability which is suitable for their own needs. </a:t>
            </a:r>
            <a:endParaRPr lang="en-US" sz="2400" dirty="0" smtClean="0"/>
          </a:p>
          <a:p>
            <a:r>
              <a:rPr lang="en-US" sz="2400" dirty="0" smtClean="0"/>
              <a:t>Affordability is needed to be defined in terms of Housing Cost and Mortgage Affordability.</a:t>
            </a:r>
            <a:endParaRPr lang="en-US" sz="2400" dirty="0" smtClean="0"/>
          </a:p>
          <a:p>
            <a:pPr marL="0" indent="0">
              <a:buNone/>
            </a:pPr>
            <a:endParaRPr lang="en-US" dirty="0"/>
          </a:p>
        </p:txBody>
      </p:sp>
    </p:spTree>
    <p:extLst>
      <p:ext uri="{BB962C8B-B14F-4D97-AF65-F5344CB8AC3E}">
        <p14:creationId xmlns:p14="http://schemas.microsoft.com/office/powerpoint/2010/main" val="1300512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spcBef>
                <a:spcPct val="20000"/>
              </a:spcBef>
            </a:pPr>
            <a:r>
              <a:rPr lang="en-US" dirty="0" smtClean="0"/>
              <a:t>Overview of Affordable Housing Issues and </a:t>
            </a:r>
            <a:r>
              <a:rPr lang="en-US" dirty="0" smtClean="0"/>
              <a:t>challenges: </a:t>
            </a:r>
            <a:r>
              <a:rPr lang="en-US" sz="3300" dirty="0">
                <a:solidFill>
                  <a:prstClr val="black"/>
                </a:solidFill>
                <a:ea typeface="+mn-ea"/>
                <a:cs typeface="+mn-cs"/>
              </a:rPr>
              <a:t>Regional challenges</a:t>
            </a:r>
            <a:br>
              <a:rPr lang="en-US" sz="3300" dirty="0">
                <a:solidFill>
                  <a:prstClr val="black"/>
                </a:solidFill>
                <a:ea typeface="+mn-ea"/>
                <a:cs typeface="+mn-cs"/>
              </a:rPr>
            </a:br>
            <a:endParaRPr lang="en-US" dirty="0"/>
          </a:p>
        </p:txBody>
      </p:sp>
      <p:sp>
        <p:nvSpPr>
          <p:cNvPr id="3" name="Content Placeholder 2"/>
          <p:cNvSpPr>
            <a:spLocks noGrp="1"/>
          </p:cNvSpPr>
          <p:nvPr>
            <p:ph idx="1"/>
          </p:nvPr>
        </p:nvSpPr>
        <p:spPr/>
        <p:txBody>
          <a:bodyPr>
            <a:normAutofit/>
          </a:bodyPr>
          <a:lstStyle/>
          <a:p>
            <a:r>
              <a:rPr lang="en-US" sz="2400" dirty="0" smtClean="0"/>
              <a:t>First </a:t>
            </a:r>
            <a:r>
              <a:rPr lang="en-US" sz="2400" dirty="0" smtClean="0"/>
              <a:t>major </a:t>
            </a:r>
            <a:r>
              <a:rPr lang="en-US" sz="2400" dirty="0" smtClean="0"/>
              <a:t>mortgage challenge surfaced in the region when the region </a:t>
            </a:r>
            <a:r>
              <a:rPr lang="en-US" sz="2400" dirty="0" smtClean="0"/>
              <a:t>plunged </a:t>
            </a:r>
            <a:r>
              <a:rPr lang="en-US" sz="2400" dirty="0" smtClean="0"/>
              <a:t>into financial </a:t>
            </a:r>
            <a:r>
              <a:rPr lang="en-US" sz="2400" dirty="0" smtClean="0"/>
              <a:t>crisis of 1997. These countries however came out of this crisis in their own ways within two/three years.</a:t>
            </a:r>
          </a:p>
          <a:p>
            <a:r>
              <a:rPr lang="en-US" sz="2400" dirty="0" smtClean="0"/>
              <a:t>Some countries, particularly the high income countries like Hong Kong and Singapore, are since long working constantly to officially provide affordable houses to their citizens. </a:t>
            </a:r>
            <a:endParaRPr lang="en-US" sz="2400" dirty="0" smtClean="0"/>
          </a:p>
          <a:p>
            <a:r>
              <a:rPr lang="en-US" sz="2400" dirty="0" smtClean="0"/>
              <a:t>Some </a:t>
            </a:r>
            <a:r>
              <a:rPr lang="en-US" sz="2400" dirty="0" smtClean="0"/>
              <a:t>other governments like that of Thailand, Korea </a:t>
            </a:r>
            <a:r>
              <a:rPr lang="en-US" sz="2400" dirty="0" err="1" smtClean="0"/>
              <a:t>etc</a:t>
            </a:r>
            <a:r>
              <a:rPr lang="en-US" sz="2400" dirty="0" smtClean="0"/>
              <a:t> are trying to meet challenges through </a:t>
            </a:r>
            <a:r>
              <a:rPr lang="en-US" sz="2400" dirty="0" smtClean="0"/>
              <a:t>using various models including community housing, </a:t>
            </a:r>
            <a:r>
              <a:rPr lang="en-US" sz="2400" dirty="0" smtClean="0"/>
              <a:t>for which these countries are providing appropriate community platforms.</a:t>
            </a:r>
            <a:endParaRPr lang="en-US" sz="2400" dirty="0"/>
          </a:p>
        </p:txBody>
      </p:sp>
    </p:spTree>
    <p:extLst>
      <p:ext uri="{BB962C8B-B14F-4D97-AF65-F5344CB8AC3E}">
        <p14:creationId xmlns:p14="http://schemas.microsoft.com/office/powerpoint/2010/main" val="1905439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41438"/>
          </a:xfrm>
        </p:spPr>
        <p:txBody>
          <a:bodyPr>
            <a:normAutofit fontScale="90000"/>
          </a:bodyPr>
          <a:lstStyle/>
          <a:p>
            <a:r>
              <a:rPr lang="en-US" b="1" dirty="0"/>
              <a:t>Various Mortgage Instruments/Products in East Asia: </a:t>
            </a:r>
            <a:r>
              <a:rPr lang="en-US" dirty="0"/>
              <a:t/>
            </a:r>
            <a:br>
              <a:rPr lang="en-US" dirty="0"/>
            </a:br>
            <a:endParaRPr lang="en-US" dirty="0"/>
          </a:p>
        </p:txBody>
      </p:sp>
      <p:sp>
        <p:nvSpPr>
          <p:cNvPr id="3" name="Content Placeholder 2"/>
          <p:cNvSpPr>
            <a:spLocks noGrp="1"/>
          </p:cNvSpPr>
          <p:nvPr>
            <p:ph idx="1"/>
          </p:nvPr>
        </p:nvSpPr>
        <p:spPr>
          <a:xfrm>
            <a:off x="457200" y="1371601"/>
            <a:ext cx="8229600" cy="5029199"/>
          </a:xfrm>
        </p:spPr>
        <p:txBody>
          <a:bodyPr>
            <a:normAutofit fontScale="85000" lnSpcReduction="10000"/>
          </a:bodyPr>
          <a:lstStyle/>
          <a:p>
            <a:pPr>
              <a:buFont typeface="Wingdings" pitchFamily="2" charset="2"/>
              <a:buChar char="Ø"/>
            </a:pPr>
            <a:r>
              <a:rPr lang="en-US" sz="2000" dirty="0" smtClean="0">
                <a:latin typeface="Arial" pitchFamily="34" charset="0"/>
                <a:cs typeface="Arial" pitchFamily="34" charset="0"/>
              </a:rPr>
              <a:t>A </a:t>
            </a:r>
            <a:r>
              <a:rPr lang="en-US" sz="2000" dirty="0">
                <a:latin typeface="Arial" pitchFamily="34" charset="0"/>
                <a:cs typeface="Arial" pitchFamily="34" charset="0"/>
              </a:rPr>
              <a:t>cursory glance at mortgage market around the world tells </a:t>
            </a:r>
            <a:r>
              <a:rPr lang="en-US" sz="2000" dirty="0" smtClean="0">
                <a:latin typeface="Arial" pitchFamily="34" charset="0"/>
                <a:cs typeface="Arial" pitchFamily="34" charset="0"/>
              </a:rPr>
              <a:t> about </a:t>
            </a:r>
            <a:r>
              <a:rPr lang="en-US" sz="2000" dirty="0">
                <a:latin typeface="Arial" pitchFamily="34" charset="0"/>
                <a:cs typeface="Arial" pitchFamily="34" charset="0"/>
              </a:rPr>
              <a:t>the following types of instruments:</a:t>
            </a:r>
            <a:endParaRPr lang="en-GB" sz="2000" dirty="0">
              <a:latin typeface="Arial" pitchFamily="34" charset="0"/>
              <a:cs typeface="Arial" pitchFamily="34" charset="0"/>
            </a:endParaRPr>
          </a:p>
          <a:p>
            <a:pPr>
              <a:buFont typeface="Wingdings" pitchFamily="2" charset="2"/>
              <a:buChar char="Ø"/>
            </a:pPr>
            <a:endParaRPr lang="en-GB" sz="2000" dirty="0">
              <a:latin typeface="Arial" pitchFamily="34" charset="0"/>
              <a:cs typeface="Arial" pitchFamily="34" charset="0"/>
            </a:endParaRPr>
          </a:p>
          <a:p>
            <a:r>
              <a:rPr lang="en-US" sz="2000" dirty="0">
                <a:latin typeface="Arial" pitchFamily="34" charset="0"/>
                <a:cs typeface="Arial" pitchFamily="34" charset="0"/>
              </a:rPr>
              <a:t>Fixed Rate Mortgage (FRM)</a:t>
            </a:r>
            <a:endParaRPr lang="en-GB" sz="2000" dirty="0">
              <a:latin typeface="Arial" pitchFamily="34" charset="0"/>
              <a:cs typeface="Arial" pitchFamily="34" charset="0"/>
            </a:endParaRPr>
          </a:p>
          <a:p>
            <a:r>
              <a:rPr lang="en-US" sz="2000" dirty="0">
                <a:latin typeface="Arial" pitchFamily="34" charset="0"/>
                <a:cs typeface="Arial" pitchFamily="34" charset="0"/>
              </a:rPr>
              <a:t>Adjustable Rate Mortgage (ARM)</a:t>
            </a:r>
            <a:endParaRPr lang="en-GB" sz="2000" dirty="0">
              <a:latin typeface="Arial" pitchFamily="34" charset="0"/>
              <a:cs typeface="Arial" pitchFamily="34" charset="0"/>
            </a:endParaRPr>
          </a:p>
          <a:p>
            <a:r>
              <a:rPr lang="en-US" sz="2000" dirty="0">
                <a:latin typeface="Arial" pitchFamily="34" charset="0"/>
                <a:cs typeface="Arial" pitchFamily="34" charset="0"/>
              </a:rPr>
              <a:t>Price Level Adjusted Mortgage (PLAM)</a:t>
            </a:r>
            <a:endParaRPr lang="en-GB" sz="2000" dirty="0">
              <a:latin typeface="Arial" pitchFamily="34" charset="0"/>
              <a:cs typeface="Arial" pitchFamily="34" charset="0"/>
            </a:endParaRPr>
          </a:p>
          <a:p>
            <a:r>
              <a:rPr lang="en-US" sz="2000" dirty="0">
                <a:latin typeface="Arial" pitchFamily="34" charset="0"/>
                <a:cs typeface="Arial" pitchFamily="34" charset="0"/>
              </a:rPr>
              <a:t>Dual Index Mortgage (DIM) </a:t>
            </a:r>
            <a:endParaRPr lang="en-GB" sz="2000" dirty="0">
              <a:latin typeface="Arial" pitchFamily="34" charset="0"/>
              <a:cs typeface="Arial" pitchFamily="34" charset="0"/>
            </a:endParaRPr>
          </a:p>
          <a:p>
            <a:r>
              <a:rPr lang="en-US" sz="2000" dirty="0">
                <a:latin typeface="Arial" pitchFamily="34" charset="0"/>
                <a:cs typeface="Arial" pitchFamily="34" charset="0"/>
              </a:rPr>
              <a:t>Interest Only Mortgage and</a:t>
            </a:r>
            <a:endParaRPr lang="en-GB" sz="2000" dirty="0">
              <a:latin typeface="Arial" pitchFamily="34" charset="0"/>
              <a:cs typeface="Arial" pitchFamily="34" charset="0"/>
            </a:endParaRPr>
          </a:p>
          <a:p>
            <a:r>
              <a:rPr lang="en-US" sz="2000" dirty="0">
                <a:latin typeface="Arial" pitchFamily="34" charset="0"/>
                <a:cs typeface="Arial" pitchFamily="34" charset="0"/>
              </a:rPr>
              <a:t>Flexible Mortgage</a:t>
            </a:r>
            <a:endParaRPr lang="en-GB" sz="2000" dirty="0">
              <a:latin typeface="Arial" pitchFamily="34" charset="0"/>
              <a:cs typeface="Arial" pitchFamily="34" charset="0"/>
            </a:endParaRPr>
          </a:p>
          <a:p>
            <a:r>
              <a:rPr lang="en-US" sz="2000" dirty="0">
                <a:latin typeface="Arial" pitchFamily="34" charset="0"/>
                <a:cs typeface="Arial" pitchFamily="34" charset="0"/>
              </a:rPr>
              <a:t>Step-Up Payments Mortgages</a:t>
            </a:r>
            <a:endParaRPr lang="en-GB" sz="2000" dirty="0">
              <a:latin typeface="Arial" pitchFamily="34" charset="0"/>
              <a:cs typeface="Arial" pitchFamily="34" charset="0"/>
            </a:endParaRPr>
          </a:p>
          <a:p>
            <a:pPr>
              <a:buFont typeface="Wingdings" pitchFamily="2" charset="2"/>
              <a:buChar char="Ø"/>
            </a:pPr>
            <a:endParaRPr lang="en-GB" sz="2000" dirty="0">
              <a:latin typeface="Arial" pitchFamily="34" charset="0"/>
              <a:cs typeface="Arial" pitchFamily="34" charset="0"/>
            </a:endParaRPr>
          </a:p>
          <a:p>
            <a:pPr>
              <a:buFont typeface="Wingdings" pitchFamily="2" charset="2"/>
              <a:buChar char="Ø"/>
            </a:pPr>
            <a:r>
              <a:rPr lang="en-US" sz="2000" dirty="0">
                <a:latin typeface="Arial" pitchFamily="34" charset="0"/>
                <a:cs typeface="Arial" pitchFamily="34" charset="0"/>
              </a:rPr>
              <a:t>However </a:t>
            </a:r>
            <a:r>
              <a:rPr lang="en-US" sz="2200" b="1" dirty="0">
                <a:latin typeface="Arial" pitchFamily="34" charset="0"/>
                <a:cs typeface="Arial" pitchFamily="34" charset="0"/>
              </a:rPr>
              <a:t>in East Asian housing markets</a:t>
            </a:r>
            <a:r>
              <a:rPr lang="en-US" sz="2000" dirty="0">
                <a:latin typeface="Arial" pitchFamily="34" charset="0"/>
                <a:cs typeface="Arial" pitchFamily="34" charset="0"/>
              </a:rPr>
              <a:t>, there is a very limited variety in financing products. While in the past one could see the prevalence of fixed rate mortgages in abundance, </a:t>
            </a:r>
            <a:r>
              <a:rPr lang="en-US" sz="2000" dirty="0" smtClean="0">
                <a:latin typeface="Arial" pitchFamily="34" charset="0"/>
                <a:cs typeface="Arial" pitchFamily="34" charset="0"/>
              </a:rPr>
              <a:t>now after </a:t>
            </a:r>
            <a:r>
              <a:rPr lang="en-US" sz="2000" dirty="0">
                <a:latin typeface="Arial" pitchFamily="34" charset="0"/>
                <a:cs typeface="Arial" pitchFamily="34" charset="0"/>
              </a:rPr>
              <a:t>the financial crisis, one can see an obvious shift towards flexible rates mortgages in these markets</a:t>
            </a:r>
            <a:r>
              <a:rPr lang="en-US" sz="2000" dirty="0" smtClean="0">
                <a:latin typeface="Arial" pitchFamily="34" charset="0"/>
                <a:cs typeface="Arial" pitchFamily="34" charset="0"/>
              </a:rPr>
              <a:t>.</a:t>
            </a:r>
          </a:p>
          <a:p>
            <a:pPr>
              <a:buFont typeface="Wingdings" pitchFamily="2" charset="2"/>
              <a:buChar char="Ø"/>
            </a:pPr>
            <a:r>
              <a:rPr lang="en-US" sz="2000" dirty="0" smtClean="0">
                <a:latin typeface="Arial" pitchFamily="34" charset="0"/>
                <a:cs typeface="Arial" pitchFamily="34" charset="0"/>
              </a:rPr>
              <a:t>HBFC moved from two products to eight during 2005-027, and now is literally back to tow. No </a:t>
            </a:r>
            <a:r>
              <a:rPr lang="en-US" sz="2000" dirty="0" err="1" smtClean="0">
                <a:latin typeface="Arial" pitchFamily="34" charset="0"/>
                <a:cs typeface="Arial" pitchFamily="34" charset="0"/>
              </a:rPr>
              <a:t>othe</a:t>
            </a:r>
            <a:r>
              <a:rPr lang="en-US" sz="2000" dirty="0" smtClean="0">
                <a:latin typeface="Arial" pitchFamily="34" charset="0"/>
                <a:cs typeface="Arial" pitchFamily="34" charset="0"/>
              </a:rPr>
              <a:t> banks however worked on Product development.</a:t>
            </a:r>
            <a:endParaRPr lang="en-GB" sz="2000" dirty="0">
              <a:latin typeface="Arial" pitchFamily="34" charset="0"/>
              <a:cs typeface="Arial" pitchFamily="34" charset="0"/>
            </a:endParaRPr>
          </a:p>
          <a:p>
            <a:pPr marL="0" indent="0">
              <a:buNone/>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2744301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pPr lvl="0"/>
            <a:r>
              <a:rPr lang="en-GB" b="1" dirty="0"/>
              <a:t>Housing Finance Mechanism in East Asia</a:t>
            </a:r>
            <a:r>
              <a:rPr lang="en-GB" b="1" dirty="0" smtClean="0"/>
              <a:t>:</a:t>
            </a:r>
            <a:endParaRPr lang="en-US" dirty="0"/>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pPr marL="0" indent="0">
              <a:lnSpc>
                <a:spcPct val="120000"/>
              </a:lnSpc>
              <a:buNone/>
            </a:pPr>
            <a:r>
              <a:rPr lang="en-GB" dirty="0"/>
              <a:t>A housing finance system aims at </a:t>
            </a:r>
            <a:r>
              <a:rPr lang="en-GB" dirty="0" smtClean="0"/>
              <a:t>providing: </a:t>
            </a:r>
          </a:p>
          <a:p>
            <a:pPr>
              <a:lnSpc>
                <a:spcPct val="120000"/>
              </a:lnSpc>
            </a:pPr>
            <a:r>
              <a:rPr lang="en-GB" dirty="0" smtClean="0"/>
              <a:t>Funding support </a:t>
            </a:r>
            <a:r>
              <a:rPr lang="en-GB" dirty="0"/>
              <a:t>to producers/suppliers of housing as well as </a:t>
            </a:r>
            <a:endParaRPr lang="en-GB" dirty="0" smtClean="0"/>
          </a:p>
          <a:p>
            <a:pPr>
              <a:lnSpc>
                <a:spcPct val="120000"/>
              </a:lnSpc>
            </a:pPr>
            <a:r>
              <a:rPr lang="en-GB" dirty="0" smtClean="0"/>
              <a:t>For </a:t>
            </a:r>
            <a:r>
              <a:rPr lang="en-GB" dirty="0"/>
              <a:t>purchase or construction finance, </a:t>
            </a:r>
            <a:endParaRPr lang="en-GB" dirty="0" smtClean="0"/>
          </a:p>
          <a:p>
            <a:pPr>
              <a:lnSpc>
                <a:spcPct val="120000"/>
              </a:lnSpc>
            </a:pPr>
            <a:r>
              <a:rPr lang="en-GB" dirty="0" smtClean="0"/>
              <a:t>For Both </a:t>
            </a:r>
            <a:r>
              <a:rPr lang="en-GB" dirty="0"/>
              <a:t>rental and owner-occupied housing. The housing finance mechanism, as seen in different countries of East Asia, presents a broad array of informal or </a:t>
            </a:r>
            <a:endParaRPr lang="en-GB" dirty="0" smtClean="0"/>
          </a:p>
          <a:p>
            <a:pPr>
              <a:lnSpc>
                <a:spcPct val="120000"/>
              </a:lnSpc>
            </a:pPr>
            <a:r>
              <a:rPr lang="en-GB" dirty="0" smtClean="0"/>
              <a:t>By making semi-formal </a:t>
            </a:r>
            <a:r>
              <a:rPr lang="en-GB" dirty="0"/>
              <a:t>institutional arrangements </a:t>
            </a:r>
            <a:endParaRPr lang="en-GB" dirty="0" smtClean="0"/>
          </a:p>
          <a:p>
            <a:pPr marL="1258888" lvl="1" indent="-514350">
              <a:lnSpc>
                <a:spcPct val="120000"/>
              </a:lnSpc>
            </a:pPr>
            <a:r>
              <a:rPr lang="en-GB" dirty="0"/>
              <a:t>C</a:t>
            </a:r>
            <a:r>
              <a:rPr lang="en-GB" dirty="0" smtClean="0"/>
              <a:t>ontractual </a:t>
            </a:r>
            <a:r>
              <a:rPr lang="en-GB" dirty="0"/>
              <a:t>saving schemes, </a:t>
            </a:r>
            <a:endParaRPr lang="en-GB" dirty="0" smtClean="0"/>
          </a:p>
          <a:p>
            <a:pPr marL="1258888" lvl="1" indent="-514350">
              <a:lnSpc>
                <a:spcPct val="120000"/>
              </a:lnSpc>
            </a:pPr>
            <a:r>
              <a:rPr lang="en-GB" dirty="0" smtClean="0"/>
              <a:t>Community </a:t>
            </a:r>
            <a:r>
              <a:rPr lang="en-GB" dirty="0"/>
              <a:t>based housing finance, </a:t>
            </a:r>
            <a:endParaRPr lang="en-GB" dirty="0" smtClean="0"/>
          </a:p>
          <a:p>
            <a:pPr marL="1258888" lvl="1" indent="-514350">
              <a:lnSpc>
                <a:spcPct val="120000"/>
              </a:lnSpc>
            </a:pPr>
            <a:r>
              <a:rPr lang="en-GB" dirty="0" smtClean="0"/>
              <a:t>Self-help </a:t>
            </a:r>
            <a:r>
              <a:rPr lang="en-GB" dirty="0"/>
              <a:t>and informal borrowings from friends </a:t>
            </a:r>
            <a:endParaRPr lang="en-GB" dirty="0" smtClean="0"/>
          </a:p>
          <a:p>
            <a:pPr marL="1258888" lvl="1" indent="-514350">
              <a:lnSpc>
                <a:spcPct val="120000"/>
              </a:lnSpc>
            </a:pPr>
            <a:r>
              <a:rPr lang="en-GB" dirty="0" smtClean="0"/>
              <a:t>Formal </a:t>
            </a:r>
            <a:r>
              <a:rPr lang="en-GB" dirty="0"/>
              <a:t>institutions specializing in housing finance. </a:t>
            </a:r>
            <a:endParaRPr lang="en-GB" dirty="0" smtClean="0"/>
          </a:p>
          <a:p>
            <a:pPr>
              <a:lnSpc>
                <a:spcPct val="120000"/>
              </a:lnSpc>
            </a:pPr>
            <a:r>
              <a:rPr lang="en-GB" dirty="0" smtClean="0"/>
              <a:t>The </a:t>
            </a:r>
            <a:r>
              <a:rPr lang="en-GB" dirty="0"/>
              <a:t>housing mechanism in East-Asia spreads over a wide spectrum, ranging from different financing options through informal housing finance, to housing finance from semi-formal and formal sources.</a:t>
            </a:r>
            <a:endParaRPr lang="en-US" dirty="0"/>
          </a:p>
        </p:txBody>
      </p:sp>
    </p:spTree>
    <p:extLst>
      <p:ext uri="{BB962C8B-B14F-4D97-AF65-F5344CB8AC3E}">
        <p14:creationId xmlns:p14="http://schemas.microsoft.com/office/powerpoint/2010/main" val="2705578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3842</TotalTime>
  <Words>4162</Words>
  <Application>Microsoft Office PowerPoint</Application>
  <PresentationFormat>On-screen Show (4:3)</PresentationFormat>
  <Paragraphs>347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Affordable Housing Issues and Answers: Case of select countries in  Asia-Pacific Region </vt:lpstr>
      <vt:lpstr>Country Info - I</vt:lpstr>
      <vt:lpstr>Country Info - II</vt:lpstr>
      <vt:lpstr>Overview of Affordable Housing Issues and challenges: Global View</vt:lpstr>
      <vt:lpstr>Overview of Affordable Housing Issues and challenges </vt:lpstr>
      <vt:lpstr>Overview of Affordable Housing Issues and challenges: Regional View </vt:lpstr>
      <vt:lpstr>Overview of Affordable Housing Issues and challenges: Regional challenges </vt:lpstr>
      <vt:lpstr>Various Mortgage Instruments/Products in East Asia:  </vt:lpstr>
      <vt:lpstr>Housing Finance Mechanism in East Asia:</vt:lpstr>
      <vt:lpstr>Definition of Affordability - I</vt:lpstr>
      <vt:lpstr>Definition of Affordability - II</vt:lpstr>
      <vt:lpstr>Current total stocks in 9 countries - I</vt:lpstr>
      <vt:lpstr>Current total stocks in 9 countries - II</vt:lpstr>
      <vt:lpstr>Country specific information – profile and housing: INDONESIA -I</vt:lpstr>
      <vt:lpstr>Country specific information – profile and housing: INDONESIA -II</vt:lpstr>
      <vt:lpstr>Country specific information – profile and housing: MALAYSIA -I</vt:lpstr>
      <vt:lpstr>Country specific information – profile and housing: MALAYSIA-II</vt:lpstr>
      <vt:lpstr>Country specific information – profile and housing: THAILAND -I</vt:lpstr>
      <vt:lpstr>Country specific information – profile and housing: THAILAND -II</vt:lpstr>
      <vt:lpstr>Country specific information – profile and housing: PHILIPPINES -I</vt:lpstr>
      <vt:lpstr>Country specific information – profile and housing: PHILIPPINES -II</vt:lpstr>
      <vt:lpstr>Country specific information – profile and housing: MONGOLIA -I</vt:lpstr>
      <vt:lpstr>Country specific information – profile and housing: MONGOLIA -II</vt:lpstr>
      <vt:lpstr>Country specific information – profile and housing: VIETNAM -I</vt:lpstr>
      <vt:lpstr>Country specific information – profile and housing: VIETNAM -II</vt:lpstr>
      <vt:lpstr>Country specific information – profile and housing: HONG KONG -I</vt:lpstr>
      <vt:lpstr>Country specific information – profile and housing: HONG KONG -II</vt:lpstr>
      <vt:lpstr>Country specific information – profile and housing: SINGAPORE -I</vt:lpstr>
      <vt:lpstr>Country specific information – profile and housing: SINGAPORE -II</vt:lpstr>
      <vt:lpstr>Country specific information – profile and housing: REP. OF KOREA -I</vt:lpstr>
      <vt:lpstr>Country specific information – profile and housing: REP. OF KOREA-II</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Affordable Housing Issues and Answers in Asia-Pacific: case of some select countries"</dc:title>
  <dc:creator>Zaigham</dc:creator>
  <cp:lastModifiedBy>Zaigham</cp:lastModifiedBy>
  <cp:revision>94</cp:revision>
  <dcterms:created xsi:type="dcterms:W3CDTF">2013-02-03T04:38:57Z</dcterms:created>
  <dcterms:modified xsi:type="dcterms:W3CDTF">2013-03-22T14:12:13Z</dcterms:modified>
</cp:coreProperties>
</file>